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ontserrat SemiBold"/>
      <p:regular r:id="rId23"/>
      <p:bold r:id="rId24"/>
      <p:italic r:id="rId25"/>
      <p:boldItalic r:id="rId26"/>
    </p:embeddedFont>
    <p:embeddedFont>
      <p:font typeface="Roboto"/>
      <p:regular r:id="rId27"/>
      <p:bold r:id="rId28"/>
      <p:italic r:id="rId29"/>
      <p:boldItalic r:id="rId30"/>
    </p:embeddedFont>
    <p:embeddedFont>
      <p:font typeface="Inter SemiBold"/>
      <p:regular r:id="rId31"/>
      <p:bold r:id="rId32"/>
      <p:italic r:id="rId33"/>
      <p:boldItalic r:id="rId34"/>
    </p:embeddedFont>
    <p:embeddedFont>
      <p:font typeface="Inter"/>
      <p:regular r:id="rId35"/>
      <p:bold r:id="rId36"/>
      <p:italic r:id="rId37"/>
      <p:boldItalic r:id="rId38"/>
    </p:embeddedFont>
    <p:embeddedFont>
      <p:font typeface="Montserrat Medium"/>
      <p:regular r:id="rId39"/>
      <p:bold r:id="rId40"/>
      <p:italic r:id="rId41"/>
      <p:boldItalic r:id="rId42"/>
    </p:embeddedFont>
    <p:embeddedFont>
      <p:font typeface="Russo One"/>
      <p:regular r:id="rId43"/>
    </p:embeddedFont>
    <p:embeddedFont>
      <p:font typeface="Inter ExtraBold"/>
      <p:bold r:id="rId44"/>
      <p:boldItalic r:id="rId45"/>
    </p:embeddedFont>
    <p:embeddedFont>
      <p:font typeface="Helvetica Neue"/>
      <p:regular r:id="rId46"/>
      <p:bold r:id="rId47"/>
      <p:italic r:id="rId48"/>
      <p:boldItalic r:id="rId49"/>
    </p:embeddedFont>
    <p:embeddedFont>
      <p:font typeface="Inter Medium"/>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44" Type="http://schemas.openxmlformats.org/officeDocument/2006/relationships/font" Target="fonts/InterExtraBold-bold.fntdata"/><Relationship Id="rId43" Type="http://schemas.openxmlformats.org/officeDocument/2006/relationships/font" Target="fonts/RussoOne-regular.fntdata"/><Relationship Id="rId46" Type="http://schemas.openxmlformats.org/officeDocument/2006/relationships/font" Target="fonts/HelveticaNeue-regular.fntdata"/><Relationship Id="rId45" Type="http://schemas.openxmlformats.org/officeDocument/2006/relationships/font" Target="fonts/InterExtraBol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SemiBold-regular.fntdata"/><Relationship Id="rId30" Type="http://schemas.openxmlformats.org/officeDocument/2006/relationships/font" Target="fonts/Roboto-boldItalic.fntdata"/><Relationship Id="rId33" Type="http://schemas.openxmlformats.org/officeDocument/2006/relationships/font" Target="fonts/InterSemiBold-italic.fntdata"/><Relationship Id="rId32" Type="http://schemas.openxmlformats.org/officeDocument/2006/relationships/font" Target="fonts/InterSemiBold-bold.fntdata"/><Relationship Id="rId35" Type="http://schemas.openxmlformats.org/officeDocument/2006/relationships/font" Target="fonts/Inter-regular.fntdata"/><Relationship Id="rId34" Type="http://schemas.openxmlformats.org/officeDocument/2006/relationships/font" Target="fonts/InterSemiBold-boldItalic.fntdata"/><Relationship Id="rId37" Type="http://schemas.openxmlformats.org/officeDocument/2006/relationships/font" Target="fonts/Inter-italic.fntdata"/><Relationship Id="rId36" Type="http://schemas.openxmlformats.org/officeDocument/2006/relationships/font" Target="fonts/Inter-bold.fntdata"/><Relationship Id="rId39" Type="http://schemas.openxmlformats.org/officeDocument/2006/relationships/font" Target="fonts/MontserratMedium-regular.fntdata"/><Relationship Id="rId38" Type="http://schemas.openxmlformats.org/officeDocument/2006/relationships/font" Target="fonts/Inte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SemiBold-bold.fntdata"/><Relationship Id="rId23" Type="http://schemas.openxmlformats.org/officeDocument/2006/relationships/font" Target="fonts/MontserratSemiBold-regular.fntdata"/><Relationship Id="rId26" Type="http://schemas.openxmlformats.org/officeDocument/2006/relationships/font" Target="fonts/MontserratSemiBold-boldItalic.fntdata"/><Relationship Id="rId25" Type="http://schemas.openxmlformats.org/officeDocument/2006/relationships/font" Target="fonts/MontserratSemiBold-italic.fntdata"/><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51" Type="http://schemas.openxmlformats.org/officeDocument/2006/relationships/font" Target="fonts/InterMedium-bold.fntdata"/><Relationship Id="rId50" Type="http://schemas.openxmlformats.org/officeDocument/2006/relationships/font" Target="fonts/InterMedium-regular.fntdata"/><Relationship Id="rId53" Type="http://schemas.openxmlformats.org/officeDocument/2006/relationships/font" Target="fonts/InterMedium-boldItalic.fntdata"/><Relationship Id="rId52" Type="http://schemas.openxmlformats.org/officeDocument/2006/relationships/font" Target="fonts/InterMedium-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ebaa8a68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2ebaa8a68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2ebaa8a68b_3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2ebaa8a68b_3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2ebaa8a68b_3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2ebaa8a68b_3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2ec0160c6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2ec0160c6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2ebaa8a68b_3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2ebaa8a68b_3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2ebaa8a68b_3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2ebaa8a68b_3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2ebaa8a68b_3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2ebaa8a68b_3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2ebaa8a68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2ebaa8a68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2ebaa8a68b_3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2ebaa8a68b_3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machine learning to predict likeliness of injury and draft to optimize performance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2ebaa8a68b_3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2ebaa8a68b_3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Players execute intensive drills to showcase their athletic ability testing speed, agility and reaction time. These activities include [  ] and create great risk for injury, whcih could hiinder the career of a prospective college athlete or jeapordize their health. To help minimize risk of injury, our team built a machine learning model to identify patterns</a:t>
            </a:r>
            <a:r>
              <a:rPr lang="en"/>
              <a:t> and predict the severity of risk based on player stats. Doing so not only benefits the athlete in safety measures, but also contributes to greater chance at draft success.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ebaa8a68b_3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2ebaa8a68b_3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three data sources from Kaggle. Mostly focuses on lower body injuries that occur.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2ebaa8a68b_3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2ebaa8a68b_3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Through our analysis, we identified </a:t>
            </a:r>
            <a:r>
              <a:rPr b="1" lang="en">
                <a:solidFill>
                  <a:schemeClr val="dk1"/>
                </a:solidFill>
              </a:rPr>
              <a:t>nine critical features</a:t>
            </a:r>
            <a:r>
              <a:rPr lang="en">
                <a:solidFill>
                  <a:schemeClr val="dk1"/>
                </a:solidFill>
              </a:rPr>
              <a:t> influencing injury risk:</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Player position</a:t>
            </a:r>
            <a:r>
              <a:rPr lang="en">
                <a:solidFill>
                  <a:schemeClr val="dk1"/>
                </a:solidFill>
              </a:rPr>
              <a:t> – Different positions face varying levels of physical impact.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Days since last game</a:t>
            </a:r>
            <a:r>
              <a:rPr lang="en">
                <a:solidFill>
                  <a:schemeClr val="dk1"/>
                </a:solidFill>
              </a:rPr>
              <a:t> – Shorter recovery time can increase injury risk.</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Game ID</a:t>
            </a:r>
            <a:r>
              <a:rPr lang="en">
                <a:solidFill>
                  <a:schemeClr val="dk1"/>
                </a:solidFill>
              </a:rPr>
              <a:t> – Contextualizing injury occurrences by specific games.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Stadium type &amp; Field type</a:t>
            </a:r>
            <a:r>
              <a:rPr lang="en">
                <a:solidFill>
                  <a:schemeClr val="dk1"/>
                </a:solidFill>
              </a:rPr>
              <a:t> – Turf vs. grass surfaces impact injury frequency.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Temperature &amp; Weather</a:t>
            </a:r>
            <a:r>
              <a:rPr lang="en">
                <a:solidFill>
                  <a:schemeClr val="dk1"/>
                </a:solidFill>
              </a:rPr>
              <a:t> – Extreme conditions affect player safety.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Play type</a:t>
            </a:r>
            <a:r>
              <a:rPr lang="en">
                <a:solidFill>
                  <a:schemeClr val="dk1"/>
                </a:solidFill>
              </a:rPr>
              <a:t> – Certain plays involve higher injury risks.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Player gameplay (# of plays in a game)</a:t>
            </a:r>
            <a:r>
              <a:rPr lang="en">
                <a:solidFill>
                  <a:schemeClr val="dk1"/>
                </a:solidFill>
              </a:rPr>
              <a:t> – Higher workload increases fatigue and injury likelihood.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ebaa8a68b_3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ebaa8a68b_3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 injury prediction, we tested Logistic Regression and Random Forest models. Among them, Random Forest proved to be the most effective in predicting injuries due to its ability to capture complex patterns in the data.</a:t>
            </a:r>
            <a:endParaRPr/>
          </a:p>
          <a:p>
            <a:pPr indent="0" lvl="0" marL="0" rtl="0" algn="l">
              <a:spcBef>
                <a:spcPts val="0"/>
              </a:spcBef>
              <a:spcAft>
                <a:spcPts val="0"/>
              </a:spcAft>
              <a:buClr>
                <a:schemeClr val="dk1"/>
              </a:buClr>
              <a:buSzPts val="1100"/>
              <a:buFont typeface="Arial"/>
              <a:buNone/>
            </a:pPr>
            <a:r>
              <a:rPr lang="en"/>
              <a:t>Our analysis highlighted three significant factors contributing to injuries:</a:t>
            </a:r>
            <a:endParaRPr/>
          </a:p>
          <a:p>
            <a:pPr indent="0" lvl="0" marL="0" rtl="0" algn="l">
              <a:spcBef>
                <a:spcPts val="0"/>
              </a:spcBef>
              <a:spcAft>
                <a:spcPts val="0"/>
              </a:spcAft>
              <a:buClr>
                <a:schemeClr val="dk1"/>
              </a:buClr>
              <a:buSzPts val="1100"/>
              <a:buFont typeface="Arial"/>
              <a:buNone/>
            </a:pPr>
            <a:r>
              <a:rPr lang="en"/>
              <a:t>Rest between games – Insufficient recovery time increases injury risk.</a:t>
            </a:r>
            <a:endParaRPr/>
          </a:p>
          <a:p>
            <a:pPr indent="0" lvl="0" marL="0" rtl="0" algn="l">
              <a:spcBef>
                <a:spcPts val="0"/>
              </a:spcBef>
              <a:spcAft>
                <a:spcPts val="0"/>
              </a:spcAft>
              <a:buClr>
                <a:schemeClr val="dk1"/>
              </a:buClr>
              <a:buSzPts val="1100"/>
              <a:buFont typeface="Arial"/>
              <a:buNone/>
            </a:pPr>
            <a:r>
              <a:rPr lang="en"/>
              <a:t>Temperature – Extreme weather conditions can impact player performance and safety.</a:t>
            </a:r>
            <a:endParaRPr/>
          </a:p>
          <a:p>
            <a:pPr indent="0" lvl="0" marL="0" rtl="0" algn="l">
              <a:spcBef>
                <a:spcPts val="0"/>
              </a:spcBef>
              <a:spcAft>
                <a:spcPts val="0"/>
              </a:spcAft>
              <a:buClr>
                <a:schemeClr val="dk1"/>
              </a:buClr>
              <a:buSzPts val="1100"/>
              <a:buFont typeface="Arial"/>
              <a:buNone/>
            </a:pPr>
            <a:r>
              <a:rPr lang="en"/>
              <a:t>Number of plays in a single game – Higher workload leads to fatigue, raising the likelihood of injuries.</a:t>
            </a:r>
            <a:endParaRPr/>
          </a:p>
          <a:p>
            <a:pPr indent="0" lvl="0" marL="0" rtl="0" algn="l">
              <a:spcBef>
                <a:spcPts val="0"/>
              </a:spcBef>
              <a:spcAft>
                <a:spcPts val="0"/>
              </a:spcAft>
              <a:buClr>
                <a:schemeClr val="dk1"/>
              </a:buClr>
              <a:buSzPts val="1100"/>
              <a:buFont typeface="Arial"/>
              <a:buNone/>
            </a:pPr>
            <a:r>
              <a:rPr lang="en"/>
              <a:t>By leveraging these insights, we can enhance player safety through better scheduling and workload management.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2ebaa8a68b_3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2ebaa8a68b_3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2ebaa8a68b_3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2ebaa8a68b_3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7" name="Google Shape;8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8" name="Google Shape;98;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9" name="Google Shape;99;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6" name="Google Shape;10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4" name="Google Shape;114;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5" name="Google Shape;115;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2" name="Google Shape;122;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23" name="Google Shape;12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3" name="Google Shape;8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sz="1400">
                <a:solidFill>
                  <a:schemeClr val="dk2"/>
                </a:solidFill>
              </a:defRPr>
            </a:lvl2pPr>
            <a:lvl3pPr indent="-317500" lvl="2" marL="1371600">
              <a:lnSpc>
                <a:spcPct val="115000"/>
              </a:lnSpc>
              <a:spcBef>
                <a:spcPts val="0"/>
              </a:spcBef>
              <a:spcAft>
                <a:spcPts val="0"/>
              </a:spcAft>
              <a:buClr>
                <a:schemeClr val="dk2"/>
              </a:buClr>
              <a:buSzPts val="1400"/>
              <a:buChar char="■"/>
              <a:defRPr sz="1400">
                <a:solidFill>
                  <a:schemeClr val="dk2"/>
                </a:solidFill>
              </a:defRPr>
            </a:lvl3pPr>
            <a:lvl4pPr indent="-317500" lvl="3" marL="1828800">
              <a:lnSpc>
                <a:spcPct val="115000"/>
              </a:lnSpc>
              <a:spcBef>
                <a:spcPts val="0"/>
              </a:spcBef>
              <a:spcAft>
                <a:spcPts val="0"/>
              </a:spcAft>
              <a:buClr>
                <a:schemeClr val="dk2"/>
              </a:buClr>
              <a:buSzPts val="1400"/>
              <a:buChar char="●"/>
              <a:defRPr sz="1400">
                <a:solidFill>
                  <a:schemeClr val="dk2"/>
                </a:solidFill>
              </a:defRPr>
            </a:lvl4pPr>
            <a:lvl5pPr indent="-317500" lvl="4" marL="2286000">
              <a:lnSpc>
                <a:spcPct val="115000"/>
              </a:lnSpc>
              <a:spcBef>
                <a:spcPts val="0"/>
              </a:spcBef>
              <a:spcAft>
                <a:spcPts val="0"/>
              </a:spcAft>
              <a:buClr>
                <a:schemeClr val="dk2"/>
              </a:buClr>
              <a:buSzPts val="1400"/>
              <a:buChar char="○"/>
              <a:defRPr sz="1400">
                <a:solidFill>
                  <a:schemeClr val="dk2"/>
                </a:solidFill>
              </a:defRPr>
            </a:lvl5pPr>
            <a:lvl6pPr indent="-317500" lvl="5" marL="2743200">
              <a:lnSpc>
                <a:spcPct val="115000"/>
              </a:lnSpc>
              <a:spcBef>
                <a:spcPts val="0"/>
              </a:spcBef>
              <a:spcAft>
                <a:spcPts val="0"/>
              </a:spcAft>
              <a:buClr>
                <a:schemeClr val="dk2"/>
              </a:buClr>
              <a:buSzPts val="1400"/>
              <a:buChar char="■"/>
              <a:defRPr sz="1400">
                <a:solidFill>
                  <a:schemeClr val="dk2"/>
                </a:solidFill>
              </a:defRPr>
            </a:lvl6pPr>
            <a:lvl7pPr indent="-317500" lvl="6" marL="3200400">
              <a:lnSpc>
                <a:spcPct val="115000"/>
              </a:lnSpc>
              <a:spcBef>
                <a:spcPts val="0"/>
              </a:spcBef>
              <a:spcAft>
                <a:spcPts val="0"/>
              </a:spcAft>
              <a:buClr>
                <a:schemeClr val="dk2"/>
              </a:buClr>
              <a:buSzPts val="1400"/>
              <a:buChar char="●"/>
              <a:defRPr sz="1400">
                <a:solidFill>
                  <a:schemeClr val="dk2"/>
                </a:solidFill>
              </a:defRPr>
            </a:lvl7pPr>
            <a:lvl8pPr indent="-317500" lvl="7" marL="3657600">
              <a:lnSpc>
                <a:spcPct val="115000"/>
              </a:lnSpc>
              <a:spcBef>
                <a:spcPts val="0"/>
              </a:spcBef>
              <a:spcAft>
                <a:spcPts val="0"/>
              </a:spcAft>
              <a:buClr>
                <a:schemeClr val="dk2"/>
              </a:buClr>
              <a:buSzPts val="1400"/>
              <a:buChar char="○"/>
              <a:defRPr sz="1400">
                <a:solidFill>
                  <a:schemeClr val="dk2"/>
                </a:solidFill>
              </a:defRPr>
            </a:lvl8pPr>
            <a:lvl9pPr indent="-317500" lvl="8" marL="4114800">
              <a:lnSpc>
                <a:spcPct val="115000"/>
              </a:lnSpc>
              <a:spcBef>
                <a:spcPts val="0"/>
              </a:spcBef>
              <a:spcAft>
                <a:spcPts val="0"/>
              </a:spcAft>
              <a:buClr>
                <a:schemeClr val="dk2"/>
              </a:buClr>
              <a:buSzPts val="1400"/>
              <a:buChar char="■"/>
              <a:defRPr sz="1400">
                <a:solidFill>
                  <a:schemeClr val="dk2"/>
                </a:solidFill>
              </a:defRPr>
            </a:lvl9pPr>
          </a:lstStyle>
          <a:p/>
        </p:txBody>
      </p:sp>
      <p:sp>
        <p:nvSpPr>
          <p:cNvPr id="84" name="Google Shape;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3D4"/>
        </a:solidFill>
      </p:bgPr>
    </p:bg>
    <p:spTree>
      <p:nvGrpSpPr>
        <p:cNvPr id="129" name="Shape 129"/>
        <p:cNvGrpSpPr/>
        <p:nvPr/>
      </p:nvGrpSpPr>
      <p:grpSpPr>
        <a:xfrm>
          <a:off x="0" y="0"/>
          <a:ext cx="0" cy="0"/>
          <a:chOff x="0" y="0"/>
          <a:chExt cx="0" cy="0"/>
        </a:xfrm>
      </p:grpSpPr>
      <p:pic>
        <p:nvPicPr>
          <p:cNvPr id="130" name="Google Shape;130;p25"/>
          <p:cNvPicPr preferRelativeResize="0"/>
          <p:nvPr/>
        </p:nvPicPr>
        <p:blipFill>
          <a:blip r:embed="rId3">
            <a:alphaModFix/>
          </a:blip>
          <a:stretch>
            <a:fillRect/>
          </a:stretch>
        </p:blipFill>
        <p:spPr>
          <a:xfrm>
            <a:off x="540000" y="1380275"/>
            <a:ext cx="2778388" cy="2154340"/>
          </a:xfrm>
          <a:prstGeom prst="rect">
            <a:avLst/>
          </a:prstGeom>
          <a:noFill/>
          <a:ln>
            <a:noFill/>
          </a:ln>
        </p:spPr>
      </p:pic>
      <p:pic>
        <p:nvPicPr>
          <p:cNvPr id="131" name="Google Shape;131;p25"/>
          <p:cNvPicPr preferRelativeResize="0"/>
          <p:nvPr/>
        </p:nvPicPr>
        <p:blipFill>
          <a:blip r:embed="rId4">
            <a:alphaModFix/>
          </a:blip>
          <a:stretch>
            <a:fillRect/>
          </a:stretch>
        </p:blipFill>
        <p:spPr>
          <a:xfrm flipH="1">
            <a:off x="5354488" y="2184793"/>
            <a:ext cx="3789512" cy="2958706"/>
          </a:xfrm>
          <a:prstGeom prst="rect">
            <a:avLst/>
          </a:prstGeom>
          <a:noFill/>
          <a:ln>
            <a:noFill/>
          </a:ln>
        </p:spPr>
      </p:pic>
      <p:sp>
        <p:nvSpPr>
          <p:cNvPr id="132" name="Google Shape;132;p25"/>
          <p:cNvSpPr txBox="1"/>
          <p:nvPr/>
        </p:nvSpPr>
        <p:spPr>
          <a:xfrm>
            <a:off x="896550" y="1380275"/>
            <a:ext cx="7350900" cy="1446900"/>
          </a:xfrm>
          <a:prstGeom prst="rect">
            <a:avLst/>
          </a:prstGeom>
          <a:noFill/>
          <a:ln>
            <a:noFill/>
          </a:ln>
        </p:spPr>
        <p:txBody>
          <a:bodyPr anchorCtr="0" anchor="t" bIns="45725" lIns="45725" spcFirstLastPara="1" rIns="45725" wrap="square" tIns="45725">
            <a:spAutoFit/>
          </a:bodyPr>
          <a:lstStyle/>
          <a:p>
            <a:pPr indent="0" lvl="0" marL="0" rtl="0" algn="l">
              <a:lnSpc>
                <a:spcPct val="80000"/>
              </a:lnSpc>
              <a:spcBef>
                <a:spcPts val="0"/>
              </a:spcBef>
              <a:spcAft>
                <a:spcPts val="0"/>
              </a:spcAft>
              <a:buNone/>
            </a:pPr>
            <a:r>
              <a:rPr lang="en" sz="5500">
                <a:solidFill>
                  <a:srgbClr val="3D6841"/>
                </a:solidFill>
                <a:latin typeface="Russo One"/>
                <a:ea typeface="Russo One"/>
                <a:cs typeface="Russo One"/>
                <a:sym typeface="Russo One"/>
              </a:rPr>
              <a:t>NFL Injury and Draft Success Prediction</a:t>
            </a:r>
            <a:endParaRPr sz="5500">
              <a:solidFill>
                <a:srgbClr val="3D6841"/>
              </a:solidFill>
              <a:latin typeface="Russo One"/>
              <a:ea typeface="Russo One"/>
              <a:cs typeface="Russo One"/>
              <a:sym typeface="Russo One"/>
            </a:endParaRPr>
          </a:p>
        </p:txBody>
      </p:sp>
      <p:pic>
        <p:nvPicPr>
          <p:cNvPr id="133" name="Google Shape;133;p25"/>
          <p:cNvPicPr preferRelativeResize="0"/>
          <p:nvPr/>
        </p:nvPicPr>
        <p:blipFill>
          <a:blip r:embed="rId5">
            <a:alphaModFix/>
          </a:blip>
          <a:stretch>
            <a:fillRect/>
          </a:stretch>
        </p:blipFill>
        <p:spPr>
          <a:xfrm>
            <a:off x="6961850" y="539997"/>
            <a:ext cx="869238" cy="825511"/>
          </a:xfrm>
          <a:prstGeom prst="rect">
            <a:avLst/>
          </a:prstGeom>
          <a:noFill/>
          <a:ln>
            <a:noFill/>
          </a:ln>
        </p:spPr>
      </p:pic>
      <p:pic>
        <p:nvPicPr>
          <p:cNvPr id="134" name="Google Shape;134;p25"/>
          <p:cNvPicPr preferRelativeResize="0"/>
          <p:nvPr/>
        </p:nvPicPr>
        <p:blipFill>
          <a:blip r:embed="rId6">
            <a:alphaModFix/>
          </a:blip>
          <a:stretch>
            <a:fillRect/>
          </a:stretch>
        </p:blipFill>
        <p:spPr>
          <a:xfrm rot="5400000">
            <a:off x="1324580" y="4277864"/>
            <a:ext cx="1679391" cy="1595749"/>
          </a:xfrm>
          <a:prstGeom prst="rect">
            <a:avLst/>
          </a:prstGeom>
          <a:noFill/>
          <a:ln>
            <a:noFill/>
          </a:ln>
        </p:spPr>
      </p:pic>
      <p:sp>
        <p:nvSpPr>
          <p:cNvPr id="135" name="Google Shape;135;p25"/>
          <p:cNvSpPr txBox="1"/>
          <p:nvPr/>
        </p:nvSpPr>
        <p:spPr>
          <a:xfrm>
            <a:off x="896550" y="3534625"/>
            <a:ext cx="7350900" cy="634200"/>
          </a:xfrm>
          <a:prstGeom prst="rect">
            <a:avLst/>
          </a:prstGeom>
          <a:noFill/>
          <a:ln>
            <a:noFill/>
          </a:ln>
        </p:spPr>
        <p:txBody>
          <a:bodyPr anchorCtr="0" anchor="t" bIns="45725" lIns="45725" spcFirstLastPara="1" rIns="45725" wrap="square" tIns="45725">
            <a:spAutoFit/>
          </a:bodyPr>
          <a:lstStyle/>
          <a:p>
            <a:pPr indent="0" lvl="0" marL="0" rtl="0" algn="l">
              <a:lnSpc>
                <a:spcPct val="80000"/>
              </a:lnSpc>
              <a:spcBef>
                <a:spcPts val="0"/>
              </a:spcBef>
              <a:spcAft>
                <a:spcPts val="0"/>
              </a:spcAft>
              <a:buNone/>
            </a:pPr>
            <a:r>
              <a:rPr lang="en" sz="2200">
                <a:solidFill>
                  <a:srgbClr val="3D6841"/>
                </a:solidFill>
                <a:latin typeface="Inter Medium"/>
                <a:ea typeface="Inter Medium"/>
                <a:cs typeface="Inter Medium"/>
                <a:sym typeface="Inter Medium"/>
              </a:rPr>
              <a:t>Kelly He, Philip Rex Peters, Samuel Williamson, Tinkle Jain, Saswata Chakraborty</a:t>
            </a:r>
            <a:endParaRPr sz="2200">
              <a:solidFill>
                <a:srgbClr val="3D6841"/>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262" name="Shape 262"/>
        <p:cNvGrpSpPr/>
        <p:nvPr/>
      </p:nvGrpSpPr>
      <p:grpSpPr>
        <a:xfrm>
          <a:off x="0" y="0"/>
          <a:ext cx="0" cy="0"/>
          <a:chOff x="0" y="0"/>
          <a:chExt cx="0" cy="0"/>
        </a:xfrm>
      </p:grpSpPr>
      <p:grpSp>
        <p:nvGrpSpPr>
          <p:cNvPr id="263" name="Google Shape;263;p34"/>
          <p:cNvGrpSpPr/>
          <p:nvPr/>
        </p:nvGrpSpPr>
        <p:grpSpPr>
          <a:xfrm>
            <a:off x="7899675" y="0"/>
            <a:ext cx="761400" cy="778075"/>
            <a:chOff x="7899675" y="0"/>
            <a:chExt cx="761400" cy="778075"/>
          </a:xfrm>
        </p:grpSpPr>
        <p:grpSp>
          <p:nvGrpSpPr>
            <p:cNvPr id="264" name="Google Shape;264;p34"/>
            <p:cNvGrpSpPr/>
            <p:nvPr/>
          </p:nvGrpSpPr>
          <p:grpSpPr>
            <a:xfrm>
              <a:off x="7899675" y="0"/>
              <a:ext cx="761400" cy="778075"/>
              <a:chOff x="7899675" y="0"/>
              <a:chExt cx="761400" cy="778075"/>
            </a:xfrm>
          </p:grpSpPr>
          <p:sp>
            <p:nvSpPr>
              <p:cNvPr id="265" name="Google Shape;265;p34"/>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34"/>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7" name="Google Shape;267;p34"/>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8" name="Google Shape;268;p34"/>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REX</a:t>
            </a:r>
            <a:endParaRPr>
              <a:solidFill>
                <a:schemeClr val="lt1"/>
              </a:solidFill>
              <a:latin typeface="Russo One"/>
              <a:ea typeface="Russo One"/>
              <a:cs typeface="Russo One"/>
              <a:sym typeface="Russo One"/>
            </a:endParaRPr>
          </a:p>
        </p:txBody>
      </p:sp>
      <p:sp>
        <p:nvSpPr>
          <p:cNvPr id="269" name="Google Shape;269;p34"/>
          <p:cNvSpPr txBox="1"/>
          <p:nvPr/>
        </p:nvSpPr>
        <p:spPr>
          <a:xfrm>
            <a:off x="668550" y="778075"/>
            <a:ext cx="7806900" cy="631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500">
                <a:solidFill>
                  <a:schemeClr val="lt1"/>
                </a:solidFill>
                <a:latin typeface="Russo One"/>
                <a:ea typeface="Russo One"/>
                <a:cs typeface="Russo One"/>
                <a:sym typeface="Russo One"/>
              </a:rPr>
              <a:t>DRAFTING</a:t>
            </a:r>
            <a:r>
              <a:rPr b="1" lang="en" sz="3500">
                <a:solidFill>
                  <a:schemeClr val="lt1"/>
                </a:solidFill>
                <a:latin typeface="Russo One"/>
                <a:ea typeface="Russo One"/>
                <a:cs typeface="Russo One"/>
                <a:sym typeface="Russo One"/>
              </a:rPr>
              <a:t> PREDICTION MODEL</a:t>
            </a:r>
            <a:endParaRPr b="1" sz="3500">
              <a:solidFill>
                <a:schemeClr val="lt1"/>
              </a:solidFill>
              <a:latin typeface="Russo One"/>
              <a:ea typeface="Russo One"/>
              <a:cs typeface="Russo One"/>
              <a:sym typeface="Russo One"/>
            </a:endParaRPr>
          </a:p>
        </p:txBody>
      </p:sp>
      <p:sp>
        <p:nvSpPr>
          <p:cNvPr id="270" name="Google Shape;270;p34"/>
          <p:cNvSpPr txBox="1"/>
          <p:nvPr/>
        </p:nvSpPr>
        <p:spPr>
          <a:xfrm>
            <a:off x="1741950" y="365550"/>
            <a:ext cx="56601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lt1"/>
                </a:solidFill>
                <a:latin typeface="Russo One"/>
                <a:ea typeface="Russo One"/>
                <a:cs typeface="Russo One"/>
                <a:sym typeface="Russo One"/>
              </a:rPr>
              <a:t>METHODOLOGIES FOR </a:t>
            </a:r>
            <a:endParaRPr sz="2900">
              <a:solidFill>
                <a:schemeClr val="lt1"/>
              </a:solidFill>
            </a:endParaRPr>
          </a:p>
        </p:txBody>
      </p:sp>
      <p:pic>
        <p:nvPicPr>
          <p:cNvPr id="271" name="Google Shape;271;p34"/>
          <p:cNvPicPr preferRelativeResize="0"/>
          <p:nvPr/>
        </p:nvPicPr>
        <p:blipFill rotWithShape="1">
          <a:blip r:embed="rId3">
            <a:alphaModFix/>
          </a:blip>
          <a:srcRect b="19097" l="68810" r="0" t="53921"/>
          <a:stretch/>
        </p:blipFill>
        <p:spPr>
          <a:xfrm>
            <a:off x="6261200" y="3517525"/>
            <a:ext cx="2711751" cy="1563900"/>
          </a:xfrm>
          <a:prstGeom prst="rect">
            <a:avLst/>
          </a:prstGeom>
          <a:noFill/>
          <a:ln>
            <a:noFill/>
          </a:ln>
        </p:spPr>
      </p:pic>
      <p:sp>
        <p:nvSpPr>
          <p:cNvPr id="272" name="Google Shape;272;p34"/>
          <p:cNvSpPr txBox="1"/>
          <p:nvPr/>
        </p:nvSpPr>
        <p:spPr>
          <a:xfrm>
            <a:off x="493875" y="1565775"/>
            <a:ext cx="2944200" cy="251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Inter Medium"/>
                <a:ea typeface="Inter Medium"/>
                <a:cs typeface="Inter Medium"/>
                <a:sym typeface="Inter Medium"/>
              </a:rPr>
              <a:t>Data Preprocessing</a:t>
            </a:r>
            <a:endParaRPr>
              <a:solidFill>
                <a:schemeClr val="lt1"/>
              </a:solidFill>
              <a:latin typeface="Inter Medium"/>
              <a:ea typeface="Inter Medium"/>
              <a:cs typeface="Inter Medium"/>
              <a:sym typeface="Inter Medium"/>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Cleaning</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Missing values </a:t>
            </a:r>
            <a:endParaRPr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Outliers</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Feature Engineering </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Selecting &amp; removing columns </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One-Hot Encoding</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Get_dummies for non numerical data </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Scaling</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Normalize the values of features </a:t>
            </a:r>
            <a:endParaRPr sz="11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a:solidFill>
                <a:schemeClr val="lt1"/>
              </a:solidFill>
              <a:latin typeface="Inter Medium"/>
              <a:ea typeface="Inter Medium"/>
              <a:cs typeface="Inter Medium"/>
              <a:sym typeface="Inter Medium"/>
            </a:endParaRPr>
          </a:p>
          <a:p>
            <a:pPr indent="0" lvl="0" marL="0" rtl="0" algn="l">
              <a:spcBef>
                <a:spcPts val="0"/>
              </a:spcBef>
              <a:spcAft>
                <a:spcPts val="0"/>
              </a:spcAft>
              <a:buNone/>
            </a:pPr>
            <a:r>
              <a:t/>
            </a:r>
            <a:endParaRPr sz="1800">
              <a:solidFill>
                <a:schemeClr val="dk2"/>
              </a:solidFill>
            </a:endParaRPr>
          </a:p>
        </p:txBody>
      </p:sp>
      <p:sp>
        <p:nvSpPr>
          <p:cNvPr id="273" name="Google Shape;273;p34"/>
          <p:cNvSpPr txBox="1"/>
          <p:nvPr/>
        </p:nvSpPr>
        <p:spPr>
          <a:xfrm>
            <a:off x="3575075" y="1565775"/>
            <a:ext cx="2944200" cy="335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Inter Medium"/>
                <a:ea typeface="Inter Medium"/>
                <a:cs typeface="Inter Medium"/>
                <a:sym typeface="Inter Medium"/>
              </a:rPr>
              <a:t>Machine Learning </a:t>
            </a:r>
            <a:endParaRPr>
              <a:solidFill>
                <a:schemeClr val="lt1"/>
              </a:solidFill>
              <a:latin typeface="Inter Medium"/>
              <a:ea typeface="Inter Medium"/>
              <a:cs typeface="Inter Medium"/>
              <a:sym typeface="Inter Medium"/>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Model Selection </a:t>
            </a:r>
            <a:endParaRPr b="1"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Model Training and Optimization</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Data splitting</a:t>
            </a:r>
            <a:endParaRPr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Model Tuning</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Model Evaluation</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Accuracy → Overall correctness</a:t>
            </a:r>
            <a:endParaRPr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Precision &amp; Recall → Important for imbalanced datasets</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Explainability and Insights </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SHAP (Feature Importance)</a:t>
            </a:r>
            <a:endParaRPr b="1" sz="1100">
              <a:solidFill>
                <a:schemeClr val="lt1"/>
              </a:solidFill>
              <a:latin typeface="Inter"/>
              <a:ea typeface="Inter"/>
              <a:cs typeface="Inter"/>
              <a:sym typeface="Inter"/>
            </a:endParaRPr>
          </a:p>
          <a:p>
            <a:pPr indent="0" lvl="0" marL="0" rtl="0" algn="l">
              <a:spcBef>
                <a:spcPts val="0"/>
              </a:spcBef>
              <a:spcAft>
                <a:spcPts val="0"/>
              </a:spcAft>
              <a:buNone/>
            </a:pPr>
            <a:r>
              <a:t/>
            </a:r>
            <a:endParaRPr b="1" sz="1100">
              <a:solidFill>
                <a:schemeClr val="lt1"/>
              </a:solidFill>
              <a:latin typeface="Inter"/>
              <a:ea typeface="Inter"/>
              <a:cs typeface="Inter"/>
              <a:sym typeface="Inter"/>
            </a:endParaRPr>
          </a:p>
          <a:p>
            <a:pPr indent="0" lvl="0" marL="0" rtl="0" algn="l">
              <a:spcBef>
                <a:spcPts val="0"/>
              </a:spcBef>
              <a:spcAft>
                <a:spcPts val="0"/>
              </a:spcAft>
              <a:buNone/>
            </a:pPr>
            <a:r>
              <a:t/>
            </a:r>
            <a:endParaRPr sz="11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a:solidFill>
                <a:schemeClr val="lt1"/>
              </a:solidFill>
              <a:latin typeface="Inter Medium"/>
              <a:ea typeface="Inter Medium"/>
              <a:cs typeface="Inter Medium"/>
              <a:sym typeface="Inter Medium"/>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277" name="Shape 277"/>
        <p:cNvGrpSpPr/>
        <p:nvPr/>
      </p:nvGrpSpPr>
      <p:grpSpPr>
        <a:xfrm>
          <a:off x="0" y="0"/>
          <a:ext cx="0" cy="0"/>
          <a:chOff x="0" y="0"/>
          <a:chExt cx="0" cy="0"/>
        </a:xfrm>
      </p:grpSpPr>
      <p:grpSp>
        <p:nvGrpSpPr>
          <p:cNvPr id="278" name="Google Shape;278;p35"/>
          <p:cNvGrpSpPr/>
          <p:nvPr/>
        </p:nvGrpSpPr>
        <p:grpSpPr>
          <a:xfrm>
            <a:off x="7899675" y="0"/>
            <a:ext cx="761400" cy="778075"/>
            <a:chOff x="7899675" y="0"/>
            <a:chExt cx="761400" cy="778075"/>
          </a:xfrm>
        </p:grpSpPr>
        <p:grpSp>
          <p:nvGrpSpPr>
            <p:cNvPr id="279" name="Google Shape;279;p35"/>
            <p:cNvGrpSpPr/>
            <p:nvPr/>
          </p:nvGrpSpPr>
          <p:grpSpPr>
            <a:xfrm>
              <a:off x="7899675" y="0"/>
              <a:ext cx="761400" cy="778075"/>
              <a:chOff x="7899675" y="0"/>
              <a:chExt cx="761400" cy="778075"/>
            </a:xfrm>
          </p:grpSpPr>
          <p:sp>
            <p:nvSpPr>
              <p:cNvPr id="280" name="Google Shape;280;p35"/>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35"/>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2" name="Google Shape;282;p35"/>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3" name="Google Shape;283;p35"/>
          <p:cNvSpPr txBox="1"/>
          <p:nvPr/>
        </p:nvSpPr>
        <p:spPr>
          <a:xfrm>
            <a:off x="7899675" y="216738"/>
            <a:ext cx="761400" cy="437100"/>
          </a:xfrm>
          <a:prstGeom prst="rect">
            <a:avLst/>
          </a:prstGeom>
          <a:noFill/>
          <a:ln>
            <a:noFill/>
          </a:ln>
        </p:spPr>
        <p:txBody>
          <a:bodyPr anchorCtr="0" anchor="t" bIns="45725" lIns="45725" spcFirstLastPara="1" rIns="45725" wrap="square" tIns="45725">
            <a:spAutoFit/>
          </a:bodyPr>
          <a:lstStyle/>
          <a:p>
            <a:pPr indent="0" lvl="0" marL="0" rtl="0" algn="ctr">
              <a:lnSpc>
                <a:spcPct val="80000"/>
              </a:lnSpc>
              <a:spcBef>
                <a:spcPts val="0"/>
              </a:spcBef>
              <a:spcAft>
                <a:spcPts val="0"/>
              </a:spcAft>
              <a:buNone/>
            </a:pPr>
            <a:r>
              <a:rPr lang="en">
                <a:solidFill>
                  <a:schemeClr val="lt1"/>
                </a:solidFill>
                <a:latin typeface="Russo One"/>
                <a:ea typeface="Russo One"/>
                <a:cs typeface="Russo One"/>
                <a:sym typeface="Russo One"/>
              </a:rPr>
              <a:t>REX &amp; SAM</a:t>
            </a:r>
            <a:endParaRPr>
              <a:solidFill>
                <a:schemeClr val="lt1"/>
              </a:solidFill>
              <a:latin typeface="Russo One"/>
              <a:ea typeface="Russo One"/>
              <a:cs typeface="Russo One"/>
              <a:sym typeface="Russo One"/>
            </a:endParaRPr>
          </a:p>
        </p:txBody>
      </p:sp>
      <p:sp>
        <p:nvSpPr>
          <p:cNvPr id="284" name="Google Shape;284;p35"/>
          <p:cNvSpPr txBox="1"/>
          <p:nvPr/>
        </p:nvSpPr>
        <p:spPr>
          <a:xfrm>
            <a:off x="668550" y="508950"/>
            <a:ext cx="7806900" cy="631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500">
                <a:solidFill>
                  <a:schemeClr val="lt1"/>
                </a:solidFill>
                <a:latin typeface="Russo One"/>
                <a:ea typeface="Russo One"/>
                <a:cs typeface="Russo One"/>
                <a:sym typeface="Russo One"/>
              </a:rPr>
              <a:t>DRAFTING PREDICTION MODEL</a:t>
            </a:r>
            <a:endParaRPr b="1" sz="3500">
              <a:solidFill>
                <a:schemeClr val="lt1"/>
              </a:solidFill>
              <a:latin typeface="Russo One"/>
              <a:ea typeface="Russo One"/>
              <a:cs typeface="Russo One"/>
              <a:sym typeface="Russo One"/>
            </a:endParaRPr>
          </a:p>
        </p:txBody>
      </p:sp>
      <p:pic>
        <p:nvPicPr>
          <p:cNvPr id="285" name="Google Shape;285;p35"/>
          <p:cNvPicPr preferRelativeResize="0"/>
          <p:nvPr/>
        </p:nvPicPr>
        <p:blipFill>
          <a:blip r:embed="rId3">
            <a:alphaModFix/>
          </a:blip>
          <a:stretch>
            <a:fillRect/>
          </a:stretch>
        </p:blipFill>
        <p:spPr>
          <a:xfrm>
            <a:off x="265950" y="1214225"/>
            <a:ext cx="3872124" cy="3534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289" name="Shape 289"/>
        <p:cNvGrpSpPr/>
        <p:nvPr/>
      </p:nvGrpSpPr>
      <p:grpSpPr>
        <a:xfrm>
          <a:off x="0" y="0"/>
          <a:ext cx="0" cy="0"/>
          <a:chOff x="0" y="0"/>
          <a:chExt cx="0" cy="0"/>
        </a:xfrm>
      </p:grpSpPr>
      <p:grpSp>
        <p:nvGrpSpPr>
          <p:cNvPr id="290" name="Google Shape;290;p36"/>
          <p:cNvGrpSpPr/>
          <p:nvPr/>
        </p:nvGrpSpPr>
        <p:grpSpPr>
          <a:xfrm>
            <a:off x="7899675" y="0"/>
            <a:ext cx="761400" cy="778075"/>
            <a:chOff x="7899675" y="0"/>
            <a:chExt cx="761400" cy="778075"/>
          </a:xfrm>
        </p:grpSpPr>
        <p:grpSp>
          <p:nvGrpSpPr>
            <p:cNvPr id="291" name="Google Shape;291;p36"/>
            <p:cNvGrpSpPr/>
            <p:nvPr/>
          </p:nvGrpSpPr>
          <p:grpSpPr>
            <a:xfrm>
              <a:off x="7899675" y="0"/>
              <a:ext cx="761400" cy="778075"/>
              <a:chOff x="7899675" y="0"/>
              <a:chExt cx="761400" cy="778075"/>
            </a:xfrm>
          </p:grpSpPr>
          <p:sp>
            <p:nvSpPr>
              <p:cNvPr id="292" name="Google Shape;292;p36"/>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36"/>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4" name="Google Shape;294;p36"/>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5" name="Google Shape;295;p36"/>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REX</a:t>
            </a:r>
            <a:endParaRPr>
              <a:solidFill>
                <a:schemeClr val="lt1"/>
              </a:solidFill>
              <a:latin typeface="Russo One"/>
              <a:ea typeface="Russo One"/>
              <a:cs typeface="Russo One"/>
              <a:sym typeface="Russo One"/>
            </a:endParaRPr>
          </a:p>
        </p:txBody>
      </p:sp>
      <p:sp>
        <p:nvSpPr>
          <p:cNvPr id="296" name="Google Shape;296;p36"/>
          <p:cNvSpPr txBox="1"/>
          <p:nvPr/>
        </p:nvSpPr>
        <p:spPr>
          <a:xfrm>
            <a:off x="668550" y="191913"/>
            <a:ext cx="7806900" cy="1169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500">
                <a:solidFill>
                  <a:schemeClr val="lt1"/>
                </a:solidFill>
                <a:latin typeface="Russo One"/>
                <a:ea typeface="Russo One"/>
                <a:cs typeface="Russo One"/>
                <a:sym typeface="Russo One"/>
              </a:rPr>
              <a:t>DRAFTING MODEL FEATURE ANALYSIS</a:t>
            </a:r>
            <a:endParaRPr b="1" sz="3500">
              <a:solidFill>
                <a:schemeClr val="lt1"/>
              </a:solidFill>
              <a:latin typeface="Russo One"/>
              <a:ea typeface="Russo One"/>
              <a:cs typeface="Russo One"/>
              <a:sym typeface="Russo One"/>
            </a:endParaRPr>
          </a:p>
        </p:txBody>
      </p:sp>
      <p:pic>
        <p:nvPicPr>
          <p:cNvPr id="297" name="Google Shape;297;p36"/>
          <p:cNvPicPr preferRelativeResize="0"/>
          <p:nvPr/>
        </p:nvPicPr>
        <p:blipFill rotWithShape="1">
          <a:blip r:embed="rId3">
            <a:alphaModFix/>
          </a:blip>
          <a:srcRect b="19097" l="68810" r="0" t="53921"/>
          <a:stretch/>
        </p:blipFill>
        <p:spPr>
          <a:xfrm>
            <a:off x="0" y="3579600"/>
            <a:ext cx="2711751" cy="1563900"/>
          </a:xfrm>
          <a:prstGeom prst="rect">
            <a:avLst/>
          </a:prstGeom>
          <a:noFill/>
          <a:ln>
            <a:noFill/>
          </a:ln>
        </p:spPr>
      </p:pic>
      <p:pic>
        <p:nvPicPr>
          <p:cNvPr id="298" name="Google Shape;298;p36"/>
          <p:cNvPicPr preferRelativeResize="0"/>
          <p:nvPr/>
        </p:nvPicPr>
        <p:blipFill>
          <a:blip r:embed="rId4">
            <a:alphaModFix/>
          </a:blip>
          <a:stretch>
            <a:fillRect/>
          </a:stretch>
        </p:blipFill>
        <p:spPr>
          <a:xfrm>
            <a:off x="5602450" y="1443338"/>
            <a:ext cx="2975834" cy="3553649"/>
          </a:xfrm>
          <a:prstGeom prst="rect">
            <a:avLst/>
          </a:prstGeom>
          <a:noFill/>
          <a:ln>
            <a:noFill/>
          </a:ln>
        </p:spPr>
      </p:pic>
      <p:pic>
        <p:nvPicPr>
          <p:cNvPr id="299" name="Google Shape;299;p36"/>
          <p:cNvPicPr preferRelativeResize="0"/>
          <p:nvPr/>
        </p:nvPicPr>
        <p:blipFill>
          <a:blip r:embed="rId5">
            <a:alphaModFix/>
          </a:blip>
          <a:stretch>
            <a:fillRect/>
          </a:stretch>
        </p:blipFill>
        <p:spPr>
          <a:xfrm>
            <a:off x="1052775" y="1443350"/>
            <a:ext cx="4159025" cy="225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D764"/>
        </a:solidFill>
      </p:bgPr>
    </p:bg>
    <p:spTree>
      <p:nvGrpSpPr>
        <p:cNvPr id="303" name="Shape 303"/>
        <p:cNvGrpSpPr/>
        <p:nvPr/>
      </p:nvGrpSpPr>
      <p:grpSpPr>
        <a:xfrm>
          <a:off x="0" y="0"/>
          <a:ext cx="0" cy="0"/>
          <a:chOff x="0" y="0"/>
          <a:chExt cx="0" cy="0"/>
        </a:xfrm>
      </p:grpSpPr>
      <p:pic>
        <p:nvPicPr>
          <p:cNvPr id="304" name="Google Shape;304;p37"/>
          <p:cNvPicPr preferRelativeResize="0"/>
          <p:nvPr/>
        </p:nvPicPr>
        <p:blipFill>
          <a:blip r:embed="rId3">
            <a:alphaModFix/>
          </a:blip>
          <a:stretch>
            <a:fillRect/>
          </a:stretch>
        </p:blipFill>
        <p:spPr>
          <a:xfrm>
            <a:off x="0" y="2132912"/>
            <a:ext cx="2425525" cy="3010591"/>
          </a:xfrm>
          <a:prstGeom prst="rect">
            <a:avLst/>
          </a:prstGeom>
          <a:noFill/>
          <a:ln>
            <a:noFill/>
          </a:ln>
        </p:spPr>
      </p:pic>
      <p:pic>
        <p:nvPicPr>
          <p:cNvPr id="305" name="Google Shape;305;p37"/>
          <p:cNvPicPr preferRelativeResize="0"/>
          <p:nvPr/>
        </p:nvPicPr>
        <p:blipFill>
          <a:blip r:embed="rId4">
            <a:alphaModFix/>
          </a:blip>
          <a:stretch>
            <a:fillRect/>
          </a:stretch>
        </p:blipFill>
        <p:spPr>
          <a:xfrm rot="5400000">
            <a:off x="7234888" y="761300"/>
            <a:ext cx="1899602" cy="1804988"/>
          </a:xfrm>
          <a:prstGeom prst="rect">
            <a:avLst/>
          </a:prstGeom>
          <a:noFill/>
          <a:ln>
            <a:noFill/>
          </a:ln>
        </p:spPr>
      </p:pic>
      <p:sp>
        <p:nvSpPr>
          <p:cNvPr id="306" name="Google Shape;306;p37"/>
          <p:cNvSpPr txBox="1"/>
          <p:nvPr/>
        </p:nvSpPr>
        <p:spPr>
          <a:xfrm>
            <a:off x="2124975" y="539994"/>
            <a:ext cx="4894200" cy="831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4800">
                <a:solidFill>
                  <a:srgbClr val="3D6841"/>
                </a:solidFill>
                <a:latin typeface="Russo One"/>
                <a:ea typeface="Russo One"/>
                <a:cs typeface="Russo One"/>
                <a:sym typeface="Russo One"/>
              </a:rPr>
              <a:t>CONCLUSION</a:t>
            </a:r>
            <a:endParaRPr sz="4800">
              <a:solidFill>
                <a:srgbClr val="3D6841"/>
              </a:solidFill>
              <a:latin typeface="Russo One"/>
              <a:ea typeface="Russo One"/>
              <a:cs typeface="Russo One"/>
              <a:sym typeface="Russo One"/>
            </a:endParaRPr>
          </a:p>
        </p:txBody>
      </p:sp>
      <p:grpSp>
        <p:nvGrpSpPr>
          <p:cNvPr id="307" name="Google Shape;307;p37"/>
          <p:cNvGrpSpPr/>
          <p:nvPr/>
        </p:nvGrpSpPr>
        <p:grpSpPr>
          <a:xfrm>
            <a:off x="7899675" y="0"/>
            <a:ext cx="761400" cy="778075"/>
            <a:chOff x="7899675" y="0"/>
            <a:chExt cx="761400" cy="778075"/>
          </a:xfrm>
        </p:grpSpPr>
        <p:grpSp>
          <p:nvGrpSpPr>
            <p:cNvPr id="308" name="Google Shape;308;p37"/>
            <p:cNvGrpSpPr/>
            <p:nvPr/>
          </p:nvGrpSpPr>
          <p:grpSpPr>
            <a:xfrm>
              <a:off x="7899675" y="0"/>
              <a:ext cx="761400" cy="778075"/>
              <a:chOff x="7899675" y="0"/>
              <a:chExt cx="761400" cy="778075"/>
            </a:xfrm>
          </p:grpSpPr>
          <p:sp>
            <p:nvSpPr>
              <p:cNvPr id="309" name="Google Shape;309;p37"/>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37"/>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11" name="Google Shape;311;p37"/>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12" name="Google Shape;312;p37"/>
          <p:cNvSpPr txBox="1"/>
          <p:nvPr/>
        </p:nvSpPr>
        <p:spPr>
          <a:xfrm>
            <a:off x="7899675" y="301113"/>
            <a:ext cx="761400" cy="264900"/>
          </a:xfrm>
          <a:prstGeom prst="rect">
            <a:avLst/>
          </a:prstGeom>
          <a:noFill/>
          <a:ln>
            <a:noFill/>
          </a:ln>
        </p:spPr>
        <p:txBody>
          <a:bodyPr anchorCtr="0" anchor="t" bIns="45725" lIns="45725" spcFirstLastPara="1" rIns="45725" wrap="square" tIns="45725">
            <a:spAutoFit/>
          </a:bodyPr>
          <a:lstStyle/>
          <a:p>
            <a:pPr indent="0" lvl="0" marL="0" rtl="0" algn="ctr">
              <a:lnSpc>
                <a:spcPct val="80000"/>
              </a:lnSpc>
              <a:spcBef>
                <a:spcPts val="0"/>
              </a:spcBef>
              <a:spcAft>
                <a:spcPts val="0"/>
              </a:spcAft>
              <a:buNone/>
            </a:pPr>
            <a:r>
              <a:rPr lang="en">
                <a:solidFill>
                  <a:schemeClr val="lt1"/>
                </a:solidFill>
                <a:latin typeface="Russo One"/>
                <a:ea typeface="Russo One"/>
                <a:cs typeface="Russo One"/>
                <a:sym typeface="Russo One"/>
              </a:rPr>
              <a:t>SAM</a:t>
            </a:r>
            <a:endParaRPr>
              <a:solidFill>
                <a:schemeClr val="lt1"/>
              </a:solidFill>
              <a:latin typeface="Russo One"/>
              <a:ea typeface="Russo One"/>
              <a:cs typeface="Russo One"/>
              <a:sym typeface="Russo One"/>
            </a:endParaRPr>
          </a:p>
        </p:txBody>
      </p:sp>
      <p:sp>
        <p:nvSpPr>
          <p:cNvPr id="313" name="Google Shape;313;p37"/>
          <p:cNvSpPr txBox="1"/>
          <p:nvPr/>
        </p:nvSpPr>
        <p:spPr>
          <a:xfrm>
            <a:off x="2226750" y="1371300"/>
            <a:ext cx="5055600" cy="37866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600">
                <a:solidFill>
                  <a:srgbClr val="3D6841"/>
                </a:solidFill>
                <a:latin typeface="Inter SemiBold"/>
                <a:ea typeface="Inter SemiBold"/>
                <a:cs typeface="Inter SemiBold"/>
                <a:sym typeface="Inter SemiBold"/>
              </a:rPr>
              <a:t>INJURY</a:t>
            </a:r>
            <a:endParaRPr sz="1600">
              <a:solidFill>
                <a:srgbClr val="3D6841"/>
              </a:solidFill>
              <a:latin typeface="Inter SemiBold"/>
              <a:ea typeface="Inter SemiBold"/>
              <a:cs typeface="Inter SemiBold"/>
              <a:sym typeface="Inter SemiBold"/>
            </a:endParaRPr>
          </a:p>
          <a:p>
            <a:pPr indent="-330200" lvl="0" marL="457200" rtl="0" algn="l">
              <a:spcBef>
                <a:spcPts val="0"/>
              </a:spcBef>
              <a:spcAft>
                <a:spcPts val="0"/>
              </a:spcAft>
              <a:buClr>
                <a:srgbClr val="3D6841"/>
              </a:buClr>
              <a:buSzPts val="1600"/>
              <a:buFont typeface="Inter SemiBold"/>
              <a:buChar char="●"/>
            </a:pPr>
            <a:r>
              <a:rPr lang="en" sz="1600">
                <a:solidFill>
                  <a:srgbClr val="3D6841"/>
                </a:solidFill>
                <a:latin typeface="Inter SemiBold"/>
                <a:ea typeface="Inter SemiBold"/>
                <a:cs typeface="Inter SemiBold"/>
                <a:sym typeface="Inter SemiBold"/>
              </a:rPr>
              <a:t>Predicting when an injury is likely to occur is possible with machine learning models, which will help insure better player safety going forward</a:t>
            </a:r>
            <a:endParaRPr sz="1600">
              <a:solidFill>
                <a:srgbClr val="3D6841"/>
              </a:solidFill>
              <a:latin typeface="Inter SemiBold"/>
              <a:ea typeface="Inter SemiBold"/>
              <a:cs typeface="Inter SemiBold"/>
              <a:sym typeface="Inter SemiBold"/>
            </a:endParaRPr>
          </a:p>
          <a:p>
            <a:pPr indent="0" lvl="0" marL="0" rtl="0" algn="l">
              <a:spcBef>
                <a:spcPts val="0"/>
              </a:spcBef>
              <a:spcAft>
                <a:spcPts val="0"/>
              </a:spcAft>
              <a:buNone/>
            </a:pPr>
            <a:r>
              <a:rPr lang="en" sz="1600">
                <a:solidFill>
                  <a:srgbClr val="3D6841"/>
                </a:solidFill>
                <a:latin typeface="Inter SemiBold"/>
                <a:ea typeface="Inter SemiBold"/>
                <a:cs typeface="Inter SemiBold"/>
                <a:sym typeface="Inter SemiBold"/>
              </a:rPr>
              <a:t>DRAFTING</a:t>
            </a:r>
            <a:endParaRPr sz="1600">
              <a:solidFill>
                <a:srgbClr val="3D6841"/>
              </a:solidFill>
              <a:latin typeface="Inter SemiBold"/>
              <a:ea typeface="Inter SemiBold"/>
              <a:cs typeface="Inter SemiBold"/>
              <a:sym typeface="Inter SemiBold"/>
            </a:endParaRPr>
          </a:p>
          <a:p>
            <a:pPr indent="-330200" lvl="0" marL="457200" rtl="0" algn="l">
              <a:spcBef>
                <a:spcPts val="0"/>
              </a:spcBef>
              <a:spcAft>
                <a:spcPts val="0"/>
              </a:spcAft>
              <a:buClr>
                <a:srgbClr val="3D6841"/>
              </a:buClr>
              <a:buSzPts val="1600"/>
              <a:buFont typeface="Inter SemiBold"/>
              <a:buChar char="●"/>
            </a:pPr>
            <a:r>
              <a:rPr lang="en" sz="1600">
                <a:solidFill>
                  <a:srgbClr val="3D6841"/>
                </a:solidFill>
                <a:latin typeface="Inter SemiBold"/>
                <a:ea typeface="Inter SemiBold"/>
                <a:cs typeface="Inter SemiBold"/>
                <a:sym typeface="Inter SemiBold"/>
              </a:rPr>
              <a:t>Predicting when teams will draft players, just based on their combine statistics, is also possible with ML models</a:t>
            </a:r>
            <a:endParaRPr sz="1600">
              <a:solidFill>
                <a:srgbClr val="3D6841"/>
              </a:solidFill>
              <a:latin typeface="Inter SemiBold"/>
              <a:ea typeface="Inter SemiBold"/>
              <a:cs typeface="Inter SemiBold"/>
              <a:sym typeface="Inter SemiBold"/>
            </a:endParaRPr>
          </a:p>
          <a:p>
            <a:pPr indent="0" lvl="0" marL="0" rtl="0" algn="l">
              <a:spcBef>
                <a:spcPts val="0"/>
              </a:spcBef>
              <a:spcAft>
                <a:spcPts val="0"/>
              </a:spcAft>
              <a:buNone/>
            </a:pPr>
            <a:r>
              <a:rPr lang="en" sz="1600">
                <a:solidFill>
                  <a:srgbClr val="3D6841"/>
                </a:solidFill>
                <a:latin typeface="Inter SemiBold"/>
                <a:ea typeface="Inter SemiBold"/>
                <a:cs typeface="Inter SemiBold"/>
                <a:sym typeface="Inter SemiBold"/>
              </a:rPr>
              <a:t>OVERALL</a:t>
            </a:r>
            <a:endParaRPr sz="1600">
              <a:solidFill>
                <a:srgbClr val="3D6841"/>
              </a:solidFill>
              <a:latin typeface="Inter SemiBold"/>
              <a:ea typeface="Inter SemiBold"/>
              <a:cs typeface="Inter SemiBold"/>
              <a:sym typeface="Inter SemiBold"/>
            </a:endParaRPr>
          </a:p>
          <a:p>
            <a:pPr indent="-330200" lvl="0" marL="457200" rtl="0" algn="l">
              <a:spcBef>
                <a:spcPts val="0"/>
              </a:spcBef>
              <a:spcAft>
                <a:spcPts val="0"/>
              </a:spcAft>
              <a:buClr>
                <a:srgbClr val="3D6841"/>
              </a:buClr>
              <a:buSzPts val="1600"/>
              <a:buFont typeface="Inter SemiBold"/>
              <a:buChar char="●"/>
            </a:pPr>
            <a:r>
              <a:rPr lang="en" sz="1600">
                <a:solidFill>
                  <a:srgbClr val="3D6841"/>
                </a:solidFill>
                <a:latin typeface="Inter SemiBold"/>
                <a:ea typeface="Inter SemiBold"/>
                <a:cs typeface="Inter SemiBold"/>
                <a:sym typeface="Inter SemiBold"/>
              </a:rPr>
              <a:t>Machine learning will strongly contribute to the future of sports predictions going forward, with much more opportunity to explore what can be predicted</a:t>
            </a:r>
            <a:endParaRPr sz="1600">
              <a:solidFill>
                <a:srgbClr val="3D6841"/>
              </a:solidFill>
              <a:latin typeface="Inter SemiBold"/>
              <a:ea typeface="Inter SemiBold"/>
              <a:cs typeface="Inter SemiBold"/>
              <a:sym typeface="Inter SemiBold"/>
            </a:endParaRPr>
          </a:p>
          <a:p>
            <a:pPr indent="0" lvl="0" marL="0" rtl="0" algn="ctr">
              <a:spcBef>
                <a:spcPts val="0"/>
              </a:spcBef>
              <a:spcAft>
                <a:spcPts val="0"/>
              </a:spcAft>
              <a:buNone/>
            </a:pPr>
            <a:r>
              <a:t/>
            </a:r>
            <a:endParaRPr sz="1600">
              <a:solidFill>
                <a:srgbClr val="3D6841"/>
              </a:solidFill>
              <a:latin typeface="Inter SemiBold"/>
              <a:ea typeface="Inter SemiBold"/>
              <a:cs typeface="Inter SemiBold"/>
              <a:sym typeface="Inter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3D4"/>
        </a:solidFill>
      </p:bgPr>
    </p:bg>
    <p:spTree>
      <p:nvGrpSpPr>
        <p:cNvPr id="317" name="Shape 317"/>
        <p:cNvGrpSpPr/>
        <p:nvPr/>
      </p:nvGrpSpPr>
      <p:grpSpPr>
        <a:xfrm>
          <a:off x="0" y="0"/>
          <a:ext cx="0" cy="0"/>
          <a:chOff x="0" y="0"/>
          <a:chExt cx="0" cy="0"/>
        </a:xfrm>
      </p:grpSpPr>
      <p:pic>
        <p:nvPicPr>
          <p:cNvPr id="318" name="Google Shape;318;p38"/>
          <p:cNvPicPr preferRelativeResize="0"/>
          <p:nvPr/>
        </p:nvPicPr>
        <p:blipFill>
          <a:blip r:embed="rId3">
            <a:alphaModFix/>
          </a:blip>
          <a:stretch>
            <a:fillRect/>
          </a:stretch>
        </p:blipFill>
        <p:spPr>
          <a:xfrm flipH="1">
            <a:off x="1" y="2184793"/>
            <a:ext cx="3789512" cy="2958706"/>
          </a:xfrm>
          <a:prstGeom prst="rect">
            <a:avLst/>
          </a:prstGeom>
          <a:noFill/>
          <a:ln>
            <a:noFill/>
          </a:ln>
        </p:spPr>
      </p:pic>
      <p:pic>
        <p:nvPicPr>
          <p:cNvPr id="319" name="Google Shape;319;p38"/>
          <p:cNvPicPr preferRelativeResize="0"/>
          <p:nvPr/>
        </p:nvPicPr>
        <p:blipFill>
          <a:blip r:embed="rId4">
            <a:alphaModFix/>
          </a:blip>
          <a:stretch>
            <a:fillRect/>
          </a:stretch>
        </p:blipFill>
        <p:spPr>
          <a:xfrm rot="5400000">
            <a:off x="7171537" y="-375913"/>
            <a:ext cx="2105800" cy="2000926"/>
          </a:xfrm>
          <a:prstGeom prst="rect">
            <a:avLst/>
          </a:prstGeom>
          <a:noFill/>
          <a:ln>
            <a:noFill/>
          </a:ln>
        </p:spPr>
      </p:pic>
      <p:sp>
        <p:nvSpPr>
          <p:cNvPr id="320" name="Google Shape;320;p38"/>
          <p:cNvSpPr txBox="1"/>
          <p:nvPr/>
        </p:nvSpPr>
        <p:spPr>
          <a:xfrm>
            <a:off x="1290450" y="494800"/>
            <a:ext cx="6563100" cy="831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4800">
                <a:solidFill>
                  <a:srgbClr val="3D6841"/>
                </a:solidFill>
                <a:latin typeface="Russo One"/>
                <a:ea typeface="Russo One"/>
                <a:cs typeface="Russo One"/>
                <a:sym typeface="Russo One"/>
              </a:rPr>
              <a:t>FURTHER RESEARCH</a:t>
            </a:r>
            <a:endParaRPr sz="4800">
              <a:solidFill>
                <a:srgbClr val="3D6841"/>
              </a:solidFill>
              <a:latin typeface="Russo One"/>
              <a:ea typeface="Russo One"/>
              <a:cs typeface="Russo One"/>
              <a:sym typeface="Russo One"/>
            </a:endParaRPr>
          </a:p>
        </p:txBody>
      </p:sp>
      <p:sp>
        <p:nvSpPr>
          <p:cNvPr id="321" name="Google Shape;321;p38"/>
          <p:cNvSpPr txBox="1"/>
          <p:nvPr/>
        </p:nvSpPr>
        <p:spPr>
          <a:xfrm>
            <a:off x="1477500" y="1568375"/>
            <a:ext cx="6189000" cy="25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325" name="Shape 325"/>
        <p:cNvGrpSpPr/>
        <p:nvPr/>
      </p:nvGrpSpPr>
      <p:grpSpPr>
        <a:xfrm>
          <a:off x="0" y="0"/>
          <a:ext cx="0" cy="0"/>
          <a:chOff x="0" y="0"/>
          <a:chExt cx="0" cy="0"/>
        </a:xfrm>
      </p:grpSpPr>
      <p:pic>
        <p:nvPicPr>
          <p:cNvPr id="326" name="Google Shape;326;p39"/>
          <p:cNvPicPr preferRelativeResize="0"/>
          <p:nvPr/>
        </p:nvPicPr>
        <p:blipFill>
          <a:blip r:embed="rId3">
            <a:alphaModFix/>
          </a:blip>
          <a:stretch>
            <a:fillRect/>
          </a:stretch>
        </p:blipFill>
        <p:spPr>
          <a:xfrm flipH="1">
            <a:off x="6576726" y="0"/>
            <a:ext cx="2928923" cy="3617874"/>
          </a:xfrm>
          <a:prstGeom prst="rect">
            <a:avLst/>
          </a:prstGeom>
          <a:noFill/>
          <a:ln>
            <a:noFill/>
          </a:ln>
        </p:spPr>
      </p:pic>
      <p:pic>
        <p:nvPicPr>
          <p:cNvPr id="327" name="Google Shape;327;p39"/>
          <p:cNvPicPr preferRelativeResize="0"/>
          <p:nvPr/>
        </p:nvPicPr>
        <p:blipFill>
          <a:blip r:embed="rId4">
            <a:alphaModFix/>
          </a:blip>
          <a:stretch>
            <a:fillRect/>
          </a:stretch>
        </p:blipFill>
        <p:spPr>
          <a:xfrm>
            <a:off x="540000" y="1418381"/>
            <a:ext cx="2778388" cy="2154340"/>
          </a:xfrm>
          <a:prstGeom prst="rect">
            <a:avLst/>
          </a:prstGeom>
          <a:noFill/>
          <a:ln>
            <a:noFill/>
          </a:ln>
        </p:spPr>
      </p:pic>
      <p:sp>
        <p:nvSpPr>
          <p:cNvPr id="328" name="Google Shape;328;p39"/>
          <p:cNvSpPr txBox="1"/>
          <p:nvPr/>
        </p:nvSpPr>
        <p:spPr>
          <a:xfrm>
            <a:off x="3403075" y="1987650"/>
            <a:ext cx="5098500" cy="1015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6000">
                <a:solidFill>
                  <a:srgbClr val="FFFFFF"/>
                </a:solidFill>
                <a:latin typeface="Russo One"/>
                <a:ea typeface="Russo One"/>
                <a:cs typeface="Russo One"/>
                <a:sym typeface="Russo One"/>
              </a:rPr>
              <a:t>THANK YOU</a:t>
            </a:r>
            <a:endParaRPr sz="6000">
              <a:solidFill>
                <a:srgbClr val="FFFFFF"/>
              </a:solidFill>
              <a:latin typeface="Russo One"/>
              <a:ea typeface="Russo One"/>
              <a:cs typeface="Russo One"/>
              <a:sym typeface="Russo One"/>
            </a:endParaRPr>
          </a:p>
        </p:txBody>
      </p:sp>
      <p:pic>
        <p:nvPicPr>
          <p:cNvPr id="329" name="Google Shape;329;p39"/>
          <p:cNvPicPr preferRelativeResize="0"/>
          <p:nvPr/>
        </p:nvPicPr>
        <p:blipFill>
          <a:blip r:embed="rId5">
            <a:alphaModFix/>
          </a:blip>
          <a:stretch>
            <a:fillRect/>
          </a:stretch>
        </p:blipFill>
        <p:spPr>
          <a:xfrm>
            <a:off x="6961402" y="3998568"/>
            <a:ext cx="2268447" cy="21543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3D4"/>
        </a:solidFill>
      </p:bgPr>
    </p:bg>
    <p:spTree>
      <p:nvGrpSpPr>
        <p:cNvPr id="139" name="Shape 139"/>
        <p:cNvGrpSpPr/>
        <p:nvPr/>
      </p:nvGrpSpPr>
      <p:grpSpPr>
        <a:xfrm>
          <a:off x="0" y="0"/>
          <a:ext cx="0" cy="0"/>
          <a:chOff x="0" y="0"/>
          <a:chExt cx="0" cy="0"/>
        </a:xfrm>
      </p:grpSpPr>
      <p:sp>
        <p:nvSpPr>
          <p:cNvPr id="140" name="Google Shape;140;p26"/>
          <p:cNvSpPr txBox="1"/>
          <p:nvPr/>
        </p:nvSpPr>
        <p:spPr>
          <a:xfrm>
            <a:off x="1905000" y="481175"/>
            <a:ext cx="5334000" cy="831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4800">
                <a:solidFill>
                  <a:srgbClr val="3D6841"/>
                </a:solidFill>
                <a:latin typeface="Russo One"/>
                <a:ea typeface="Russo One"/>
                <a:cs typeface="Russo One"/>
                <a:sym typeface="Russo One"/>
              </a:rPr>
              <a:t>OBJECTIVE</a:t>
            </a:r>
            <a:endParaRPr sz="4800">
              <a:solidFill>
                <a:srgbClr val="3D6841"/>
              </a:solidFill>
              <a:latin typeface="Russo One"/>
              <a:ea typeface="Russo One"/>
              <a:cs typeface="Russo One"/>
              <a:sym typeface="Russo One"/>
            </a:endParaRPr>
          </a:p>
        </p:txBody>
      </p:sp>
      <p:pic>
        <p:nvPicPr>
          <p:cNvPr id="141" name="Google Shape;141;p26"/>
          <p:cNvPicPr preferRelativeResize="0"/>
          <p:nvPr/>
        </p:nvPicPr>
        <p:blipFill>
          <a:blip r:embed="rId3">
            <a:alphaModFix/>
          </a:blip>
          <a:stretch>
            <a:fillRect/>
          </a:stretch>
        </p:blipFill>
        <p:spPr>
          <a:xfrm>
            <a:off x="4891023" y="1486013"/>
            <a:ext cx="616054" cy="585071"/>
          </a:xfrm>
          <a:prstGeom prst="rect">
            <a:avLst/>
          </a:prstGeom>
          <a:noFill/>
          <a:ln>
            <a:noFill/>
          </a:ln>
        </p:spPr>
      </p:pic>
      <p:pic>
        <p:nvPicPr>
          <p:cNvPr id="142" name="Google Shape;142;p26"/>
          <p:cNvPicPr preferRelativeResize="0"/>
          <p:nvPr/>
        </p:nvPicPr>
        <p:blipFill>
          <a:blip r:embed="rId4">
            <a:alphaModFix/>
          </a:blip>
          <a:stretch>
            <a:fillRect/>
          </a:stretch>
        </p:blipFill>
        <p:spPr>
          <a:xfrm>
            <a:off x="808500" y="1486013"/>
            <a:ext cx="616054" cy="585061"/>
          </a:xfrm>
          <a:prstGeom prst="rect">
            <a:avLst/>
          </a:prstGeom>
          <a:noFill/>
          <a:ln>
            <a:noFill/>
          </a:ln>
        </p:spPr>
      </p:pic>
      <p:sp>
        <p:nvSpPr>
          <p:cNvPr id="143" name="Google Shape;143;p26"/>
          <p:cNvSpPr txBox="1"/>
          <p:nvPr/>
        </p:nvSpPr>
        <p:spPr>
          <a:xfrm>
            <a:off x="1566038" y="1461450"/>
            <a:ext cx="2505900" cy="634200"/>
          </a:xfrm>
          <a:prstGeom prst="rect">
            <a:avLst/>
          </a:prstGeom>
          <a:noFill/>
          <a:ln>
            <a:noFill/>
          </a:ln>
        </p:spPr>
        <p:txBody>
          <a:bodyPr anchorCtr="0" anchor="t" bIns="45725" lIns="45725" spcFirstLastPara="1" rIns="45725" wrap="square" tIns="45725">
            <a:spAutoFit/>
          </a:bodyPr>
          <a:lstStyle/>
          <a:p>
            <a:pPr indent="0" lvl="0" marL="0" rtl="0" algn="l">
              <a:lnSpc>
                <a:spcPct val="80000"/>
              </a:lnSpc>
              <a:spcBef>
                <a:spcPts val="0"/>
              </a:spcBef>
              <a:spcAft>
                <a:spcPts val="0"/>
              </a:spcAft>
              <a:buNone/>
            </a:pPr>
            <a:r>
              <a:rPr lang="en" sz="2200">
                <a:solidFill>
                  <a:srgbClr val="3D6841"/>
                </a:solidFill>
                <a:latin typeface="Inter ExtraBold"/>
                <a:ea typeface="Inter ExtraBold"/>
                <a:cs typeface="Inter ExtraBold"/>
                <a:sym typeface="Inter ExtraBold"/>
              </a:rPr>
              <a:t>Predict NFL player injuries</a:t>
            </a:r>
            <a:endParaRPr sz="2200">
              <a:solidFill>
                <a:srgbClr val="3D6841"/>
              </a:solidFill>
              <a:latin typeface="Inter ExtraBold"/>
              <a:ea typeface="Inter ExtraBold"/>
              <a:cs typeface="Inter ExtraBold"/>
              <a:sym typeface="Inter ExtraBold"/>
            </a:endParaRPr>
          </a:p>
        </p:txBody>
      </p:sp>
      <p:sp>
        <p:nvSpPr>
          <p:cNvPr id="144" name="Google Shape;144;p26"/>
          <p:cNvSpPr txBox="1"/>
          <p:nvPr/>
        </p:nvSpPr>
        <p:spPr>
          <a:xfrm>
            <a:off x="5659800" y="1461450"/>
            <a:ext cx="2005800" cy="634200"/>
          </a:xfrm>
          <a:prstGeom prst="rect">
            <a:avLst/>
          </a:prstGeom>
          <a:noFill/>
          <a:ln>
            <a:noFill/>
          </a:ln>
        </p:spPr>
        <p:txBody>
          <a:bodyPr anchorCtr="0" anchor="t" bIns="45725" lIns="45725" spcFirstLastPara="1" rIns="45725" wrap="square" tIns="45725">
            <a:spAutoFit/>
          </a:bodyPr>
          <a:lstStyle/>
          <a:p>
            <a:pPr indent="0" lvl="0" marL="0" rtl="0" algn="l">
              <a:lnSpc>
                <a:spcPct val="80000"/>
              </a:lnSpc>
              <a:spcBef>
                <a:spcPts val="0"/>
              </a:spcBef>
              <a:spcAft>
                <a:spcPts val="0"/>
              </a:spcAft>
              <a:buNone/>
            </a:pPr>
            <a:r>
              <a:rPr lang="en" sz="2200">
                <a:solidFill>
                  <a:srgbClr val="3D6841"/>
                </a:solidFill>
                <a:latin typeface="Inter ExtraBold"/>
                <a:ea typeface="Inter ExtraBold"/>
                <a:cs typeface="Inter ExtraBold"/>
                <a:sym typeface="Inter ExtraBold"/>
              </a:rPr>
              <a:t>Predict draft success</a:t>
            </a:r>
            <a:endParaRPr sz="2200">
              <a:solidFill>
                <a:srgbClr val="3D6841"/>
              </a:solidFill>
              <a:latin typeface="Inter ExtraBold"/>
              <a:ea typeface="Inter ExtraBold"/>
              <a:cs typeface="Inter ExtraBold"/>
              <a:sym typeface="Inter ExtraBold"/>
            </a:endParaRPr>
          </a:p>
        </p:txBody>
      </p:sp>
      <p:sp>
        <p:nvSpPr>
          <p:cNvPr id="145" name="Google Shape;145;p26"/>
          <p:cNvSpPr txBox="1"/>
          <p:nvPr/>
        </p:nvSpPr>
        <p:spPr>
          <a:xfrm>
            <a:off x="663775" y="2298900"/>
            <a:ext cx="3552900" cy="2062500"/>
          </a:xfrm>
          <a:prstGeom prst="rect">
            <a:avLst/>
          </a:prstGeom>
          <a:noFill/>
          <a:ln>
            <a:noFill/>
          </a:ln>
        </p:spPr>
        <p:txBody>
          <a:bodyPr anchorCtr="0" anchor="t" bIns="45725" lIns="45725" spcFirstLastPara="1" rIns="45725" wrap="square" tIns="45725">
            <a:spAutoFit/>
          </a:bodyPr>
          <a:lstStyle/>
          <a:p>
            <a:pPr indent="-330200" lvl="0" marL="457200" rtl="0" algn="l">
              <a:lnSpc>
                <a:spcPct val="100000"/>
              </a:lnSpc>
              <a:spcBef>
                <a:spcPts val="0"/>
              </a:spcBef>
              <a:spcAft>
                <a:spcPts val="0"/>
              </a:spcAft>
              <a:buClr>
                <a:srgbClr val="3D6841"/>
              </a:buClr>
              <a:buSzPts val="1600"/>
              <a:buFont typeface="Inter Medium"/>
              <a:buChar char="●"/>
            </a:pPr>
            <a:r>
              <a:rPr lang="en" sz="1600">
                <a:solidFill>
                  <a:srgbClr val="3D6841"/>
                </a:solidFill>
                <a:latin typeface="Inter Medium"/>
                <a:ea typeface="Inter Medium"/>
                <a:cs typeface="Inter Medium"/>
                <a:sym typeface="Inter Medium"/>
              </a:rPr>
              <a:t>Identify patterns and factors contributing to player injuries based on historical data</a:t>
            </a:r>
            <a:endParaRPr sz="1600">
              <a:solidFill>
                <a:srgbClr val="3D6841"/>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330200" lvl="0" marL="457200" rtl="0" algn="l">
              <a:lnSpc>
                <a:spcPct val="100000"/>
              </a:lnSpc>
              <a:spcBef>
                <a:spcPts val="0"/>
              </a:spcBef>
              <a:spcAft>
                <a:spcPts val="0"/>
              </a:spcAft>
              <a:buClr>
                <a:srgbClr val="3D6841"/>
              </a:buClr>
              <a:buSzPts val="1600"/>
              <a:buFont typeface="Inter Medium"/>
              <a:buChar char="●"/>
            </a:pPr>
            <a:r>
              <a:rPr lang="en" sz="1600">
                <a:solidFill>
                  <a:srgbClr val="3D6841"/>
                </a:solidFill>
                <a:latin typeface="Inter Medium"/>
                <a:ea typeface="Inter Medium"/>
                <a:cs typeface="Inter Medium"/>
                <a:sym typeface="Inter Medium"/>
              </a:rPr>
              <a:t>Develop predictive models to assess likelihood of injuries, mitigating risks and optimizing player management strategies.</a:t>
            </a:r>
            <a:endParaRPr sz="1600">
              <a:solidFill>
                <a:srgbClr val="3D6841"/>
              </a:solidFill>
              <a:latin typeface="Inter Medium"/>
              <a:ea typeface="Inter Medium"/>
              <a:cs typeface="Inter Medium"/>
              <a:sym typeface="Inter Medium"/>
            </a:endParaRPr>
          </a:p>
        </p:txBody>
      </p:sp>
      <p:sp>
        <p:nvSpPr>
          <p:cNvPr id="146" name="Google Shape;146;p26"/>
          <p:cNvSpPr txBox="1"/>
          <p:nvPr/>
        </p:nvSpPr>
        <p:spPr>
          <a:xfrm>
            <a:off x="4891025" y="2244625"/>
            <a:ext cx="3589200" cy="2308800"/>
          </a:xfrm>
          <a:prstGeom prst="rect">
            <a:avLst/>
          </a:prstGeom>
          <a:noFill/>
          <a:ln>
            <a:noFill/>
          </a:ln>
        </p:spPr>
        <p:txBody>
          <a:bodyPr anchorCtr="0" anchor="t" bIns="45725" lIns="45725" spcFirstLastPara="1" rIns="45725" wrap="square" tIns="45725">
            <a:spAutoFit/>
          </a:bodyPr>
          <a:lstStyle/>
          <a:p>
            <a:pPr indent="-330200" lvl="0" marL="457200" rtl="0" algn="l">
              <a:lnSpc>
                <a:spcPct val="100000"/>
              </a:lnSpc>
              <a:spcBef>
                <a:spcPts val="0"/>
              </a:spcBef>
              <a:spcAft>
                <a:spcPts val="0"/>
              </a:spcAft>
              <a:buClr>
                <a:srgbClr val="3D6841"/>
              </a:buClr>
              <a:buSzPts val="1600"/>
              <a:buFont typeface="Inter Medium"/>
              <a:buChar char="●"/>
            </a:pPr>
            <a:r>
              <a:rPr lang="en" sz="1600">
                <a:solidFill>
                  <a:srgbClr val="3D6841"/>
                </a:solidFill>
                <a:latin typeface="Inter Medium"/>
                <a:ea typeface="Inter Medium"/>
                <a:cs typeface="Inter Medium"/>
                <a:sym typeface="Inter Medium"/>
              </a:rPr>
              <a:t>Utilize NFL Combine metrics from a separate dataset to predict the likelihood of players being drafted</a:t>
            </a:r>
            <a:endParaRPr sz="1600">
              <a:solidFill>
                <a:srgbClr val="3D6841"/>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330200" lvl="0" marL="457200" rtl="0" algn="l">
              <a:lnSpc>
                <a:spcPct val="100000"/>
              </a:lnSpc>
              <a:spcBef>
                <a:spcPts val="0"/>
              </a:spcBef>
              <a:spcAft>
                <a:spcPts val="0"/>
              </a:spcAft>
              <a:buClr>
                <a:srgbClr val="3D6841"/>
              </a:buClr>
              <a:buSzPts val="1600"/>
              <a:buFont typeface="Inter Medium"/>
              <a:buChar char="●"/>
            </a:pPr>
            <a:r>
              <a:rPr lang="en" sz="1600">
                <a:solidFill>
                  <a:srgbClr val="3D6841"/>
                </a:solidFill>
                <a:latin typeface="Inter Medium"/>
                <a:ea typeface="Inter Medium"/>
                <a:cs typeface="Inter Medium"/>
                <a:sym typeface="Inter Medium"/>
              </a:rPr>
              <a:t>Assist teams with decision making by correlating metrics with player performance and career longevity</a:t>
            </a:r>
            <a:endParaRPr sz="1600">
              <a:solidFill>
                <a:srgbClr val="3D6841"/>
              </a:solidFill>
              <a:latin typeface="Inter Medium"/>
              <a:ea typeface="Inter Medium"/>
              <a:cs typeface="Inter Medium"/>
              <a:sym typeface="Inter Medium"/>
            </a:endParaRPr>
          </a:p>
        </p:txBody>
      </p:sp>
      <p:grpSp>
        <p:nvGrpSpPr>
          <p:cNvPr id="147" name="Google Shape;147;p26"/>
          <p:cNvGrpSpPr/>
          <p:nvPr/>
        </p:nvGrpSpPr>
        <p:grpSpPr>
          <a:xfrm>
            <a:off x="7899675" y="0"/>
            <a:ext cx="761400" cy="778075"/>
            <a:chOff x="7899675" y="0"/>
            <a:chExt cx="761400" cy="778075"/>
          </a:xfrm>
        </p:grpSpPr>
        <p:grpSp>
          <p:nvGrpSpPr>
            <p:cNvPr id="148" name="Google Shape;148;p26"/>
            <p:cNvGrpSpPr/>
            <p:nvPr/>
          </p:nvGrpSpPr>
          <p:grpSpPr>
            <a:xfrm>
              <a:off x="7899675" y="0"/>
              <a:ext cx="761400" cy="778075"/>
              <a:chOff x="7899675" y="0"/>
              <a:chExt cx="761400" cy="778075"/>
            </a:xfrm>
          </p:grpSpPr>
          <p:sp>
            <p:nvSpPr>
              <p:cNvPr id="149" name="Google Shape;149;p26"/>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26"/>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1" name="Google Shape;151;p26"/>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2" name="Google Shape;152;p26"/>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SAS</a:t>
            </a:r>
            <a:endParaRPr>
              <a:solidFill>
                <a:schemeClr val="lt1"/>
              </a:solidFill>
              <a:latin typeface="Russo One"/>
              <a:ea typeface="Russo One"/>
              <a:cs typeface="Russo One"/>
              <a:sym typeface="Russo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156" name="Shape 156"/>
        <p:cNvGrpSpPr/>
        <p:nvPr/>
      </p:nvGrpSpPr>
      <p:grpSpPr>
        <a:xfrm>
          <a:off x="0" y="0"/>
          <a:ext cx="0" cy="0"/>
          <a:chOff x="0" y="0"/>
          <a:chExt cx="0" cy="0"/>
        </a:xfrm>
      </p:grpSpPr>
      <p:pic>
        <p:nvPicPr>
          <p:cNvPr id="157" name="Google Shape;157;p27"/>
          <p:cNvPicPr preferRelativeResize="0"/>
          <p:nvPr/>
        </p:nvPicPr>
        <p:blipFill>
          <a:blip r:embed="rId3">
            <a:alphaModFix/>
          </a:blip>
          <a:stretch>
            <a:fillRect/>
          </a:stretch>
        </p:blipFill>
        <p:spPr>
          <a:xfrm>
            <a:off x="-612412" y="2876287"/>
            <a:ext cx="1998212" cy="2267213"/>
          </a:xfrm>
          <a:prstGeom prst="rect">
            <a:avLst/>
          </a:prstGeom>
          <a:noFill/>
          <a:ln>
            <a:noFill/>
          </a:ln>
        </p:spPr>
      </p:pic>
      <p:sp>
        <p:nvSpPr>
          <p:cNvPr id="158" name="Google Shape;158;p27"/>
          <p:cNvSpPr txBox="1"/>
          <p:nvPr/>
        </p:nvSpPr>
        <p:spPr>
          <a:xfrm>
            <a:off x="2124975" y="539994"/>
            <a:ext cx="4894200" cy="831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4800">
                <a:solidFill>
                  <a:srgbClr val="FFFFFF"/>
                </a:solidFill>
                <a:latin typeface="Russo One"/>
                <a:ea typeface="Russo One"/>
                <a:cs typeface="Russo One"/>
                <a:sym typeface="Russo One"/>
              </a:rPr>
              <a:t>INTRODUCTION</a:t>
            </a:r>
            <a:endParaRPr sz="4800">
              <a:solidFill>
                <a:srgbClr val="FFFFFF"/>
              </a:solidFill>
              <a:latin typeface="Russo One"/>
              <a:ea typeface="Russo One"/>
              <a:cs typeface="Russo One"/>
              <a:sym typeface="Russo One"/>
            </a:endParaRPr>
          </a:p>
        </p:txBody>
      </p:sp>
      <p:sp>
        <p:nvSpPr>
          <p:cNvPr id="159" name="Google Shape;159;p27"/>
          <p:cNvSpPr txBox="1"/>
          <p:nvPr/>
        </p:nvSpPr>
        <p:spPr>
          <a:xfrm>
            <a:off x="3878200" y="1711725"/>
            <a:ext cx="4894200" cy="13239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600">
                <a:solidFill>
                  <a:srgbClr val="FFFFFF"/>
                </a:solidFill>
                <a:latin typeface="Inter SemiBold"/>
                <a:ea typeface="Inter SemiBold"/>
                <a:cs typeface="Inter SemiBold"/>
                <a:sym typeface="Inter SemiBold"/>
              </a:rPr>
              <a:t>&gt;1500 hits to the head in a single season</a:t>
            </a:r>
            <a:endParaRPr sz="1600">
              <a:solidFill>
                <a:srgbClr val="FFFFFF"/>
              </a:solidFill>
              <a:latin typeface="Inter SemiBold"/>
              <a:ea typeface="Inter SemiBold"/>
              <a:cs typeface="Inter SemiBold"/>
              <a:sym typeface="Inter SemiBold"/>
            </a:endParaRPr>
          </a:p>
          <a:p>
            <a:pPr indent="0" lvl="0" marL="0" rtl="0" algn="ctr">
              <a:spcBef>
                <a:spcPts val="0"/>
              </a:spcBef>
              <a:spcAft>
                <a:spcPts val="0"/>
              </a:spcAft>
              <a:buNone/>
            </a:pPr>
            <a:r>
              <a:rPr lang="en" sz="1600">
                <a:solidFill>
                  <a:srgbClr val="FFFFFF"/>
                </a:solidFill>
                <a:latin typeface="Inter SemiBold"/>
                <a:ea typeface="Inter SemiBold"/>
                <a:cs typeface="Inter SemiBold"/>
                <a:sym typeface="Inter SemiBold"/>
              </a:rPr>
              <a:t>        -Concussion/brain injury (life threatening)</a:t>
            </a:r>
            <a:endParaRPr sz="1600">
              <a:solidFill>
                <a:srgbClr val="FFFFFF"/>
              </a:solidFill>
              <a:latin typeface="Inter SemiBold"/>
              <a:ea typeface="Inter SemiBold"/>
              <a:cs typeface="Inter SemiBold"/>
              <a:sym typeface="Inter SemiBold"/>
            </a:endParaRPr>
          </a:p>
          <a:p>
            <a:pPr indent="0" lvl="0" marL="0" rtl="0" algn="ctr">
              <a:spcBef>
                <a:spcPts val="0"/>
              </a:spcBef>
              <a:spcAft>
                <a:spcPts val="0"/>
              </a:spcAft>
              <a:buNone/>
            </a:pPr>
            <a:r>
              <a:t/>
            </a:r>
            <a:endParaRPr sz="1600">
              <a:solidFill>
                <a:srgbClr val="FFFFFF"/>
              </a:solidFill>
              <a:latin typeface="Inter SemiBold"/>
              <a:ea typeface="Inter SemiBold"/>
              <a:cs typeface="Inter SemiBold"/>
              <a:sym typeface="Inter SemiBold"/>
            </a:endParaRPr>
          </a:p>
          <a:p>
            <a:pPr indent="0" lvl="0" marL="0" rtl="0" algn="ctr">
              <a:spcBef>
                <a:spcPts val="0"/>
              </a:spcBef>
              <a:spcAft>
                <a:spcPts val="0"/>
              </a:spcAft>
              <a:buNone/>
            </a:pPr>
            <a:r>
              <a:rPr lang="en" sz="1600">
                <a:solidFill>
                  <a:srgbClr val="FFFFFF"/>
                </a:solidFill>
                <a:latin typeface="Inter SemiBold"/>
                <a:ea typeface="Inter SemiBold"/>
                <a:cs typeface="Inter SemiBold"/>
                <a:sym typeface="Inter SemiBold"/>
              </a:rPr>
              <a:t>Breslow, J. Frontline (2015, September 18)</a:t>
            </a:r>
            <a:endParaRPr sz="1600">
              <a:solidFill>
                <a:srgbClr val="FFFFFF"/>
              </a:solidFill>
              <a:latin typeface="Inter SemiBold"/>
              <a:ea typeface="Inter SemiBold"/>
              <a:cs typeface="Inter SemiBold"/>
              <a:sym typeface="Inter SemiBold"/>
            </a:endParaRPr>
          </a:p>
          <a:p>
            <a:pPr indent="0" lvl="0" marL="0" rtl="0" algn="ctr">
              <a:spcBef>
                <a:spcPts val="0"/>
              </a:spcBef>
              <a:spcAft>
                <a:spcPts val="0"/>
              </a:spcAft>
              <a:buNone/>
            </a:pPr>
            <a:r>
              <a:t/>
            </a:r>
            <a:endParaRPr sz="1600">
              <a:solidFill>
                <a:srgbClr val="FFFFFF"/>
              </a:solidFill>
              <a:latin typeface="Inter SemiBold"/>
              <a:ea typeface="Inter SemiBold"/>
              <a:cs typeface="Inter SemiBold"/>
              <a:sym typeface="Inter SemiBold"/>
            </a:endParaRPr>
          </a:p>
        </p:txBody>
      </p:sp>
      <p:sp>
        <p:nvSpPr>
          <p:cNvPr id="160" name="Google Shape;160;p27"/>
          <p:cNvSpPr txBox="1"/>
          <p:nvPr/>
        </p:nvSpPr>
        <p:spPr>
          <a:xfrm>
            <a:off x="4267000" y="3636650"/>
            <a:ext cx="3666000" cy="831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600">
                <a:solidFill>
                  <a:srgbClr val="FFFFFF"/>
                </a:solidFill>
                <a:latin typeface="Inter SemiBold"/>
                <a:ea typeface="Inter SemiBold"/>
                <a:cs typeface="Inter SemiBold"/>
                <a:sym typeface="Inter SemiBold"/>
              </a:rPr>
              <a:t>Predicting likelihood of injuries can improve player safety!</a:t>
            </a:r>
            <a:endParaRPr sz="1600">
              <a:solidFill>
                <a:srgbClr val="FFFFFF"/>
              </a:solidFill>
              <a:latin typeface="Inter SemiBold"/>
              <a:ea typeface="Inter SemiBold"/>
              <a:cs typeface="Inter SemiBold"/>
              <a:sym typeface="Inter SemiBold"/>
            </a:endParaRPr>
          </a:p>
          <a:p>
            <a:pPr indent="0" lvl="0" marL="0" rtl="0" algn="ctr">
              <a:spcBef>
                <a:spcPts val="0"/>
              </a:spcBef>
              <a:spcAft>
                <a:spcPts val="0"/>
              </a:spcAft>
              <a:buNone/>
            </a:pPr>
            <a:r>
              <a:t/>
            </a:r>
            <a:endParaRPr sz="1600">
              <a:solidFill>
                <a:srgbClr val="FFFFFF"/>
              </a:solidFill>
              <a:latin typeface="Inter SemiBold"/>
              <a:ea typeface="Inter SemiBold"/>
              <a:cs typeface="Inter SemiBold"/>
              <a:sym typeface="Inter SemiBold"/>
            </a:endParaRPr>
          </a:p>
        </p:txBody>
      </p:sp>
      <p:grpSp>
        <p:nvGrpSpPr>
          <p:cNvPr id="161" name="Google Shape;161;p27"/>
          <p:cNvGrpSpPr/>
          <p:nvPr/>
        </p:nvGrpSpPr>
        <p:grpSpPr>
          <a:xfrm>
            <a:off x="7899675" y="0"/>
            <a:ext cx="761400" cy="778075"/>
            <a:chOff x="7899675" y="0"/>
            <a:chExt cx="761400" cy="778075"/>
          </a:xfrm>
        </p:grpSpPr>
        <p:grpSp>
          <p:nvGrpSpPr>
            <p:cNvPr id="162" name="Google Shape;162;p27"/>
            <p:cNvGrpSpPr/>
            <p:nvPr/>
          </p:nvGrpSpPr>
          <p:grpSpPr>
            <a:xfrm>
              <a:off x="7899675" y="0"/>
              <a:ext cx="761400" cy="778075"/>
              <a:chOff x="7899675" y="0"/>
              <a:chExt cx="761400" cy="778075"/>
            </a:xfrm>
          </p:grpSpPr>
          <p:sp>
            <p:nvSpPr>
              <p:cNvPr id="163" name="Google Shape;163;p27"/>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7"/>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5" name="Google Shape;165;p27"/>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6" name="Google Shape;166;p27"/>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KELLY</a:t>
            </a:r>
            <a:endParaRPr>
              <a:solidFill>
                <a:schemeClr val="lt1"/>
              </a:solidFill>
              <a:latin typeface="Russo One"/>
              <a:ea typeface="Russo One"/>
              <a:cs typeface="Russo One"/>
              <a:sym typeface="Russo One"/>
            </a:endParaRPr>
          </a:p>
        </p:txBody>
      </p:sp>
      <p:pic>
        <p:nvPicPr>
          <p:cNvPr id="167" name="Google Shape;167;p27"/>
          <p:cNvPicPr preferRelativeResize="0"/>
          <p:nvPr/>
        </p:nvPicPr>
        <p:blipFill>
          <a:blip r:embed="rId4">
            <a:alphaModFix/>
          </a:blip>
          <a:stretch>
            <a:fillRect/>
          </a:stretch>
        </p:blipFill>
        <p:spPr>
          <a:xfrm>
            <a:off x="824850" y="1514598"/>
            <a:ext cx="2691276" cy="2574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6173"/>
          <a:stretch/>
        </p:blipFill>
        <p:spPr>
          <a:xfrm>
            <a:off x="1053750" y="355763"/>
            <a:ext cx="4561901" cy="4431975"/>
          </a:xfrm>
          <a:prstGeom prst="rect">
            <a:avLst/>
          </a:prstGeom>
          <a:noFill/>
          <a:ln>
            <a:noFill/>
          </a:ln>
        </p:spPr>
      </p:pic>
      <p:sp>
        <p:nvSpPr>
          <p:cNvPr id="173" name="Google Shape;173;p28"/>
          <p:cNvSpPr txBox="1"/>
          <p:nvPr/>
        </p:nvSpPr>
        <p:spPr>
          <a:xfrm>
            <a:off x="6027862" y="1555813"/>
            <a:ext cx="2992200" cy="2031900"/>
          </a:xfrm>
          <a:prstGeom prst="rect">
            <a:avLst/>
          </a:prstGeom>
          <a:noFill/>
          <a:ln>
            <a:noFill/>
          </a:ln>
        </p:spPr>
        <p:txBody>
          <a:bodyPr anchorCtr="0" anchor="t" bIns="45725" lIns="45725" spcFirstLastPara="1" rIns="45725" wrap="square" tIns="45725">
            <a:spAutoFit/>
          </a:bodyPr>
          <a:lstStyle/>
          <a:p>
            <a:pPr indent="-342900" lvl="0" marL="457200" rtl="0" algn="l">
              <a:lnSpc>
                <a:spcPct val="100000"/>
              </a:lnSpc>
              <a:spcBef>
                <a:spcPts val="0"/>
              </a:spcBef>
              <a:spcAft>
                <a:spcPts val="0"/>
              </a:spcAft>
              <a:buClr>
                <a:srgbClr val="3D6841"/>
              </a:buClr>
              <a:buSzPts val="1800"/>
              <a:buFont typeface="Inter Medium"/>
              <a:buChar char="●"/>
            </a:pPr>
            <a:r>
              <a:rPr lang="en" sz="1800">
                <a:solidFill>
                  <a:srgbClr val="3D6841"/>
                </a:solidFill>
                <a:latin typeface="Inter Medium"/>
                <a:ea typeface="Inter Medium"/>
                <a:cs typeface="Inter Medium"/>
                <a:sym typeface="Inter Medium"/>
              </a:rPr>
              <a:t>40-yard dash</a:t>
            </a:r>
            <a:endParaRPr sz="1800">
              <a:solidFill>
                <a:srgbClr val="3D6841"/>
              </a:solidFill>
              <a:latin typeface="Inter Medium"/>
              <a:ea typeface="Inter Medium"/>
              <a:cs typeface="Inter Medium"/>
              <a:sym typeface="Inter Medium"/>
            </a:endParaRPr>
          </a:p>
          <a:p>
            <a:pPr indent="-342900" lvl="0" marL="457200" rtl="0" algn="l">
              <a:lnSpc>
                <a:spcPct val="100000"/>
              </a:lnSpc>
              <a:spcBef>
                <a:spcPts val="0"/>
              </a:spcBef>
              <a:spcAft>
                <a:spcPts val="0"/>
              </a:spcAft>
              <a:buClr>
                <a:srgbClr val="3D6841"/>
              </a:buClr>
              <a:buSzPts val="1800"/>
              <a:buFont typeface="Inter Medium"/>
              <a:buChar char="●"/>
            </a:pPr>
            <a:r>
              <a:rPr lang="en" sz="1800">
                <a:solidFill>
                  <a:srgbClr val="3D6841"/>
                </a:solidFill>
                <a:latin typeface="Inter Medium"/>
                <a:ea typeface="Inter Medium"/>
                <a:cs typeface="Inter Medium"/>
                <a:sym typeface="Inter Medium"/>
              </a:rPr>
              <a:t>Bench press</a:t>
            </a:r>
            <a:endParaRPr sz="1800">
              <a:solidFill>
                <a:srgbClr val="3D6841"/>
              </a:solidFill>
              <a:latin typeface="Inter Medium"/>
              <a:ea typeface="Inter Medium"/>
              <a:cs typeface="Inter Medium"/>
              <a:sym typeface="Inter Medium"/>
            </a:endParaRPr>
          </a:p>
          <a:p>
            <a:pPr indent="-342900" lvl="0" marL="457200" rtl="0" algn="l">
              <a:lnSpc>
                <a:spcPct val="100000"/>
              </a:lnSpc>
              <a:spcBef>
                <a:spcPts val="0"/>
              </a:spcBef>
              <a:spcAft>
                <a:spcPts val="0"/>
              </a:spcAft>
              <a:buClr>
                <a:srgbClr val="3D6841"/>
              </a:buClr>
              <a:buSzPts val="1800"/>
              <a:buFont typeface="Inter Medium"/>
              <a:buChar char="●"/>
            </a:pPr>
            <a:r>
              <a:rPr lang="en" sz="1800">
                <a:solidFill>
                  <a:srgbClr val="3D6841"/>
                </a:solidFill>
                <a:latin typeface="Inter Medium"/>
                <a:ea typeface="Inter Medium"/>
                <a:cs typeface="Inter Medium"/>
                <a:sym typeface="Inter Medium"/>
              </a:rPr>
              <a:t>Vertical jump</a:t>
            </a:r>
            <a:endParaRPr sz="1800">
              <a:solidFill>
                <a:srgbClr val="3D6841"/>
              </a:solidFill>
              <a:latin typeface="Inter Medium"/>
              <a:ea typeface="Inter Medium"/>
              <a:cs typeface="Inter Medium"/>
              <a:sym typeface="Inter Medium"/>
            </a:endParaRPr>
          </a:p>
          <a:p>
            <a:pPr indent="-342900" lvl="0" marL="457200" rtl="0" algn="l">
              <a:lnSpc>
                <a:spcPct val="100000"/>
              </a:lnSpc>
              <a:spcBef>
                <a:spcPts val="0"/>
              </a:spcBef>
              <a:spcAft>
                <a:spcPts val="0"/>
              </a:spcAft>
              <a:buClr>
                <a:srgbClr val="3D6841"/>
              </a:buClr>
              <a:buSzPts val="1800"/>
              <a:buFont typeface="Inter Medium"/>
              <a:buChar char="●"/>
            </a:pPr>
            <a:r>
              <a:rPr lang="en" sz="1800">
                <a:solidFill>
                  <a:srgbClr val="3D6841"/>
                </a:solidFill>
                <a:latin typeface="Inter Medium"/>
                <a:ea typeface="Inter Medium"/>
                <a:cs typeface="Inter Medium"/>
                <a:sym typeface="Inter Medium"/>
              </a:rPr>
              <a:t>Broad jump</a:t>
            </a:r>
            <a:endParaRPr sz="1800">
              <a:solidFill>
                <a:srgbClr val="3D6841"/>
              </a:solidFill>
              <a:latin typeface="Inter Medium"/>
              <a:ea typeface="Inter Medium"/>
              <a:cs typeface="Inter Medium"/>
              <a:sym typeface="Inter Medium"/>
            </a:endParaRPr>
          </a:p>
          <a:p>
            <a:pPr indent="-342900" lvl="0" marL="457200" rtl="0" algn="l">
              <a:lnSpc>
                <a:spcPct val="100000"/>
              </a:lnSpc>
              <a:spcBef>
                <a:spcPts val="0"/>
              </a:spcBef>
              <a:spcAft>
                <a:spcPts val="0"/>
              </a:spcAft>
              <a:buClr>
                <a:srgbClr val="3D6841"/>
              </a:buClr>
              <a:buSzPts val="1800"/>
              <a:buFont typeface="Inter Medium"/>
              <a:buChar char="●"/>
            </a:pPr>
            <a:r>
              <a:rPr lang="en" sz="1800">
                <a:solidFill>
                  <a:srgbClr val="3D6841"/>
                </a:solidFill>
                <a:latin typeface="Inter Medium"/>
                <a:ea typeface="Inter Medium"/>
                <a:cs typeface="Inter Medium"/>
                <a:sym typeface="Inter Medium"/>
              </a:rPr>
              <a:t>20-yard shuttle</a:t>
            </a:r>
            <a:endParaRPr sz="1800">
              <a:solidFill>
                <a:srgbClr val="3D6841"/>
              </a:solidFill>
              <a:latin typeface="Inter Medium"/>
              <a:ea typeface="Inter Medium"/>
              <a:cs typeface="Inter Medium"/>
              <a:sym typeface="Inter Medium"/>
            </a:endParaRPr>
          </a:p>
          <a:p>
            <a:pPr indent="-342900" lvl="0" marL="457200" rtl="0" algn="l">
              <a:lnSpc>
                <a:spcPct val="100000"/>
              </a:lnSpc>
              <a:spcBef>
                <a:spcPts val="0"/>
              </a:spcBef>
              <a:spcAft>
                <a:spcPts val="0"/>
              </a:spcAft>
              <a:buClr>
                <a:srgbClr val="3D6841"/>
              </a:buClr>
              <a:buSzPts val="1800"/>
              <a:buFont typeface="Inter Medium"/>
              <a:buChar char="●"/>
            </a:pPr>
            <a:r>
              <a:rPr lang="en" sz="1800">
                <a:solidFill>
                  <a:srgbClr val="3D6841"/>
                </a:solidFill>
                <a:latin typeface="Inter Medium"/>
                <a:ea typeface="Inter Medium"/>
                <a:cs typeface="Inter Medium"/>
                <a:sym typeface="Inter Medium"/>
              </a:rPr>
              <a:t>Three-cone drill</a:t>
            </a:r>
            <a:endParaRPr sz="1800">
              <a:solidFill>
                <a:srgbClr val="3D6841"/>
              </a:solidFill>
              <a:latin typeface="Inter Medium"/>
              <a:ea typeface="Inter Medium"/>
              <a:cs typeface="Inter Medium"/>
              <a:sym typeface="Inter Medium"/>
            </a:endParaRPr>
          </a:p>
          <a:p>
            <a:pPr indent="-342900" lvl="0" marL="457200" rtl="0" algn="l">
              <a:lnSpc>
                <a:spcPct val="100000"/>
              </a:lnSpc>
              <a:spcBef>
                <a:spcPts val="0"/>
              </a:spcBef>
              <a:spcAft>
                <a:spcPts val="0"/>
              </a:spcAft>
              <a:buClr>
                <a:srgbClr val="3D6841"/>
              </a:buClr>
              <a:buSzPts val="1800"/>
              <a:buFont typeface="Inter Medium"/>
              <a:buChar char="●"/>
            </a:pPr>
            <a:r>
              <a:rPr lang="en" sz="1800">
                <a:solidFill>
                  <a:srgbClr val="3D6841"/>
                </a:solidFill>
                <a:latin typeface="Inter Medium"/>
                <a:ea typeface="Inter Medium"/>
                <a:cs typeface="Inter Medium"/>
                <a:sym typeface="Inter Medium"/>
              </a:rPr>
              <a:t>60-yard shuttle</a:t>
            </a:r>
            <a:endParaRPr sz="1800">
              <a:solidFill>
                <a:srgbClr val="3D6841"/>
              </a:solidFill>
              <a:latin typeface="Inter Medium"/>
              <a:ea typeface="Inter Medium"/>
              <a:cs typeface="Inter Medium"/>
              <a:sym typeface="Inter Medium"/>
            </a:endParaRPr>
          </a:p>
        </p:txBody>
      </p:sp>
      <p:sp>
        <p:nvSpPr>
          <p:cNvPr id="174" name="Google Shape;174;p28"/>
          <p:cNvSpPr txBox="1"/>
          <p:nvPr/>
        </p:nvSpPr>
        <p:spPr>
          <a:xfrm>
            <a:off x="4683550" y="786600"/>
            <a:ext cx="283200" cy="492600"/>
          </a:xfrm>
          <a:prstGeom prst="rect">
            <a:avLst/>
          </a:prstGeom>
          <a:solidFill>
            <a:srgbClr val="F8F8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A3E37"/>
                </a:solidFill>
                <a:latin typeface="Helvetica Neue"/>
                <a:ea typeface="Helvetica Neue"/>
                <a:cs typeface="Helvetica Neue"/>
                <a:sym typeface="Helvetica Neue"/>
              </a:rPr>
              <a:t>?</a:t>
            </a:r>
            <a:endParaRPr b="1" sz="2000">
              <a:solidFill>
                <a:srgbClr val="EA3E37"/>
              </a:solidFill>
              <a:latin typeface="Helvetica Neue"/>
              <a:ea typeface="Helvetica Neue"/>
              <a:cs typeface="Helvetica Neue"/>
              <a:sym typeface="Helvetica Neue"/>
            </a:endParaRPr>
          </a:p>
        </p:txBody>
      </p:sp>
      <p:sp>
        <p:nvSpPr>
          <p:cNvPr id="175" name="Google Shape;175;p28"/>
          <p:cNvSpPr txBox="1"/>
          <p:nvPr/>
        </p:nvSpPr>
        <p:spPr>
          <a:xfrm>
            <a:off x="4683550" y="1848600"/>
            <a:ext cx="502200" cy="492600"/>
          </a:xfrm>
          <a:prstGeom prst="rect">
            <a:avLst/>
          </a:prstGeom>
          <a:solidFill>
            <a:srgbClr val="F8F8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A3E37"/>
                </a:solidFill>
                <a:latin typeface="Helvetica Neue"/>
                <a:ea typeface="Helvetica Neue"/>
                <a:cs typeface="Helvetica Neue"/>
                <a:sym typeface="Helvetica Neue"/>
              </a:rPr>
              <a:t>?</a:t>
            </a:r>
            <a:endParaRPr b="1" sz="2000">
              <a:solidFill>
                <a:srgbClr val="EA3E37"/>
              </a:solidFill>
              <a:latin typeface="Helvetica Neue"/>
              <a:ea typeface="Helvetica Neue"/>
              <a:cs typeface="Helvetica Neue"/>
              <a:sym typeface="Helvetica Neue"/>
            </a:endParaRPr>
          </a:p>
        </p:txBody>
      </p:sp>
      <p:sp>
        <p:nvSpPr>
          <p:cNvPr id="176" name="Google Shape;176;p28"/>
          <p:cNvSpPr txBox="1"/>
          <p:nvPr/>
        </p:nvSpPr>
        <p:spPr>
          <a:xfrm>
            <a:off x="1437850" y="786600"/>
            <a:ext cx="502200" cy="492600"/>
          </a:xfrm>
          <a:prstGeom prst="rect">
            <a:avLst/>
          </a:prstGeom>
          <a:solidFill>
            <a:srgbClr val="F8F8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A3E37"/>
                </a:solidFill>
                <a:latin typeface="Helvetica Neue"/>
                <a:ea typeface="Helvetica Neue"/>
                <a:cs typeface="Helvetica Neue"/>
                <a:sym typeface="Helvetica Neue"/>
              </a:rPr>
              <a:t>?</a:t>
            </a:r>
            <a:endParaRPr b="1" sz="2000">
              <a:solidFill>
                <a:srgbClr val="EA3E37"/>
              </a:solidFill>
              <a:latin typeface="Helvetica Neue"/>
              <a:ea typeface="Helvetica Neue"/>
              <a:cs typeface="Helvetica Neue"/>
              <a:sym typeface="Helvetica Neue"/>
            </a:endParaRPr>
          </a:p>
        </p:txBody>
      </p:sp>
      <p:sp>
        <p:nvSpPr>
          <p:cNvPr id="177" name="Google Shape;177;p28"/>
          <p:cNvSpPr txBox="1"/>
          <p:nvPr/>
        </p:nvSpPr>
        <p:spPr>
          <a:xfrm>
            <a:off x="1437850" y="1848600"/>
            <a:ext cx="360600" cy="492600"/>
          </a:xfrm>
          <a:prstGeom prst="rect">
            <a:avLst/>
          </a:prstGeom>
          <a:solidFill>
            <a:srgbClr val="F8F8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A3E37"/>
                </a:solidFill>
                <a:latin typeface="Helvetica Neue"/>
                <a:ea typeface="Helvetica Neue"/>
                <a:cs typeface="Helvetica Neue"/>
                <a:sym typeface="Helvetica Neue"/>
              </a:rPr>
              <a:t>?</a:t>
            </a:r>
            <a:endParaRPr b="1" sz="2000">
              <a:solidFill>
                <a:srgbClr val="EA3E37"/>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D764"/>
        </a:solidFill>
      </p:bgPr>
    </p:bg>
    <p:spTree>
      <p:nvGrpSpPr>
        <p:cNvPr id="181" name="Shape 181"/>
        <p:cNvGrpSpPr/>
        <p:nvPr/>
      </p:nvGrpSpPr>
      <p:grpSpPr>
        <a:xfrm>
          <a:off x="0" y="0"/>
          <a:ext cx="0" cy="0"/>
          <a:chOff x="0" y="0"/>
          <a:chExt cx="0" cy="0"/>
        </a:xfrm>
      </p:grpSpPr>
      <p:sp>
        <p:nvSpPr>
          <p:cNvPr id="182" name="Google Shape;182;p29"/>
          <p:cNvSpPr txBox="1"/>
          <p:nvPr/>
        </p:nvSpPr>
        <p:spPr>
          <a:xfrm>
            <a:off x="2124975" y="539994"/>
            <a:ext cx="4894200" cy="831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4800">
                <a:solidFill>
                  <a:schemeClr val="lt1"/>
                </a:solidFill>
                <a:latin typeface="Russo One"/>
                <a:ea typeface="Russo One"/>
                <a:cs typeface="Russo One"/>
                <a:sym typeface="Russo One"/>
              </a:rPr>
              <a:t>DATA SOURCES</a:t>
            </a:r>
            <a:endParaRPr sz="4800">
              <a:solidFill>
                <a:schemeClr val="lt1"/>
              </a:solidFill>
              <a:latin typeface="Russo One"/>
              <a:ea typeface="Russo One"/>
              <a:cs typeface="Russo One"/>
              <a:sym typeface="Russo One"/>
            </a:endParaRPr>
          </a:p>
        </p:txBody>
      </p:sp>
      <p:sp>
        <p:nvSpPr>
          <p:cNvPr id="183" name="Google Shape;183;p29"/>
          <p:cNvSpPr txBox="1"/>
          <p:nvPr/>
        </p:nvSpPr>
        <p:spPr>
          <a:xfrm>
            <a:off x="3622263" y="1417500"/>
            <a:ext cx="18996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3600">
                <a:solidFill>
                  <a:srgbClr val="3D6841"/>
                </a:solidFill>
                <a:latin typeface="Montserrat SemiBold"/>
                <a:ea typeface="Montserrat SemiBold"/>
                <a:cs typeface="Montserrat SemiBold"/>
                <a:sym typeface="Montserrat SemiBold"/>
              </a:rPr>
              <a:t>02</a:t>
            </a:r>
            <a:endParaRPr sz="1100">
              <a:solidFill>
                <a:srgbClr val="3D6841"/>
              </a:solidFill>
              <a:latin typeface="Montserrat Medium"/>
              <a:ea typeface="Montserrat Medium"/>
              <a:cs typeface="Montserrat Medium"/>
              <a:sym typeface="Montserrat Medium"/>
            </a:endParaRPr>
          </a:p>
        </p:txBody>
      </p:sp>
      <p:sp>
        <p:nvSpPr>
          <p:cNvPr id="184" name="Google Shape;184;p29"/>
          <p:cNvSpPr txBox="1"/>
          <p:nvPr/>
        </p:nvSpPr>
        <p:spPr>
          <a:xfrm>
            <a:off x="6365931" y="1417500"/>
            <a:ext cx="18996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3600">
                <a:solidFill>
                  <a:srgbClr val="3D6841"/>
                </a:solidFill>
                <a:latin typeface="Montserrat SemiBold"/>
                <a:ea typeface="Montserrat SemiBold"/>
                <a:cs typeface="Montserrat SemiBold"/>
                <a:sym typeface="Montserrat SemiBold"/>
              </a:rPr>
              <a:t>03</a:t>
            </a:r>
            <a:endParaRPr sz="1100">
              <a:solidFill>
                <a:srgbClr val="3D6841"/>
              </a:solidFill>
              <a:latin typeface="Montserrat Medium"/>
              <a:ea typeface="Montserrat Medium"/>
              <a:cs typeface="Montserrat Medium"/>
              <a:sym typeface="Montserrat Medium"/>
            </a:endParaRPr>
          </a:p>
        </p:txBody>
      </p:sp>
      <p:pic>
        <p:nvPicPr>
          <p:cNvPr id="185" name="Google Shape;185;p29"/>
          <p:cNvPicPr preferRelativeResize="0"/>
          <p:nvPr/>
        </p:nvPicPr>
        <p:blipFill rotWithShape="1">
          <a:blip r:embed="rId3">
            <a:alphaModFix/>
          </a:blip>
          <a:srcRect b="72709" l="7569" r="77412" t="-579"/>
          <a:stretch/>
        </p:blipFill>
        <p:spPr>
          <a:xfrm>
            <a:off x="7469124" y="352313"/>
            <a:ext cx="1794024" cy="2219425"/>
          </a:xfrm>
          <a:prstGeom prst="rect">
            <a:avLst/>
          </a:prstGeom>
          <a:noFill/>
          <a:ln>
            <a:noFill/>
          </a:ln>
        </p:spPr>
      </p:pic>
      <p:sp>
        <p:nvSpPr>
          <p:cNvPr id="186" name="Google Shape;186;p29"/>
          <p:cNvSpPr txBox="1"/>
          <p:nvPr/>
        </p:nvSpPr>
        <p:spPr>
          <a:xfrm>
            <a:off x="247650" y="2391375"/>
            <a:ext cx="3552900" cy="338700"/>
          </a:xfrm>
          <a:prstGeom prst="rect">
            <a:avLst/>
          </a:prstGeom>
          <a:noFill/>
          <a:ln>
            <a:noFill/>
          </a:ln>
        </p:spPr>
        <p:txBody>
          <a:bodyPr anchorCtr="0" anchor="t" bIns="45725" lIns="45725" spcFirstLastPara="1" rIns="45725" wrap="square" tIns="45725">
            <a:spAutoFit/>
          </a:bodyPr>
          <a:lstStyle/>
          <a:p>
            <a:pPr indent="0" lvl="0" marL="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p:txBody>
      </p:sp>
      <p:sp>
        <p:nvSpPr>
          <p:cNvPr id="187" name="Google Shape;187;p29"/>
          <p:cNvSpPr txBox="1"/>
          <p:nvPr/>
        </p:nvSpPr>
        <p:spPr>
          <a:xfrm>
            <a:off x="575313" y="2024550"/>
            <a:ext cx="2597700" cy="363300"/>
          </a:xfrm>
          <a:prstGeom prst="rect">
            <a:avLst/>
          </a:prstGeom>
          <a:noFill/>
          <a:ln>
            <a:noFill/>
          </a:ln>
        </p:spPr>
        <p:txBody>
          <a:bodyPr anchorCtr="0" anchor="ctr" bIns="45725" lIns="45725" spcFirstLastPara="1" rIns="45725" wrap="square" tIns="45725">
            <a:noAutofit/>
          </a:bodyPr>
          <a:lstStyle/>
          <a:p>
            <a:pPr indent="0" lvl="0" marL="0" rtl="0" algn="ctr">
              <a:lnSpc>
                <a:spcPct val="80000"/>
              </a:lnSpc>
              <a:spcBef>
                <a:spcPts val="0"/>
              </a:spcBef>
              <a:spcAft>
                <a:spcPts val="0"/>
              </a:spcAft>
              <a:buNone/>
            </a:pPr>
            <a:r>
              <a:rPr lang="en" sz="2200">
                <a:solidFill>
                  <a:srgbClr val="3D6841"/>
                </a:solidFill>
                <a:latin typeface="Inter ExtraBold"/>
                <a:ea typeface="Inter ExtraBold"/>
                <a:cs typeface="Inter ExtraBold"/>
                <a:sym typeface="Inter ExtraBold"/>
              </a:rPr>
              <a:t>Injury Record</a:t>
            </a:r>
            <a:endParaRPr sz="2200">
              <a:solidFill>
                <a:srgbClr val="3D6841"/>
              </a:solidFill>
              <a:latin typeface="Inter ExtraBold"/>
              <a:ea typeface="Inter ExtraBold"/>
              <a:cs typeface="Inter ExtraBold"/>
              <a:sym typeface="Inter ExtraBold"/>
            </a:endParaRPr>
          </a:p>
        </p:txBody>
      </p:sp>
      <p:sp>
        <p:nvSpPr>
          <p:cNvPr id="188" name="Google Shape;188;p29"/>
          <p:cNvSpPr txBox="1"/>
          <p:nvPr/>
        </p:nvSpPr>
        <p:spPr>
          <a:xfrm>
            <a:off x="1110963" y="1371300"/>
            <a:ext cx="152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3D6841"/>
                </a:solidFill>
                <a:latin typeface="Montserrat SemiBold"/>
                <a:ea typeface="Montserrat SemiBold"/>
                <a:cs typeface="Montserrat SemiBold"/>
                <a:sym typeface="Montserrat SemiBold"/>
              </a:rPr>
              <a:t>01</a:t>
            </a:r>
            <a:endParaRPr sz="3600"/>
          </a:p>
        </p:txBody>
      </p:sp>
      <p:sp>
        <p:nvSpPr>
          <p:cNvPr id="189" name="Google Shape;189;p29"/>
          <p:cNvSpPr txBox="1"/>
          <p:nvPr/>
        </p:nvSpPr>
        <p:spPr>
          <a:xfrm>
            <a:off x="233537" y="2435775"/>
            <a:ext cx="2992200" cy="2308800"/>
          </a:xfrm>
          <a:prstGeom prst="rect">
            <a:avLst/>
          </a:prstGeom>
          <a:noFill/>
          <a:ln>
            <a:noFill/>
          </a:ln>
        </p:spPr>
        <p:txBody>
          <a:bodyPr anchorCtr="0" anchor="t" bIns="45725" lIns="45725" spcFirstLastPara="1" rIns="45725" wrap="square" tIns="45725">
            <a:spAutoFit/>
          </a:bodyPr>
          <a:lstStyle/>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105 injury records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100 unique players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Key columns: ‘PlayerKey’, ‘GameID’, ‘PlayKey’</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28 PlayKey values missing</a:t>
            </a:r>
            <a:endParaRPr sz="1600">
              <a:solidFill>
                <a:srgbClr val="3D6841"/>
              </a:solidFill>
              <a:latin typeface="Inter Medium"/>
              <a:ea typeface="Inter Medium"/>
              <a:cs typeface="Inter Medium"/>
              <a:sym typeface="Inter Medium"/>
            </a:endParaRPr>
          </a:p>
        </p:txBody>
      </p:sp>
      <p:sp>
        <p:nvSpPr>
          <p:cNvPr id="190" name="Google Shape;190;p29"/>
          <p:cNvSpPr txBox="1"/>
          <p:nvPr/>
        </p:nvSpPr>
        <p:spPr>
          <a:xfrm>
            <a:off x="3075963" y="2435775"/>
            <a:ext cx="2992200" cy="1816200"/>
          </a:xfrm>
          <a:prstGeom prst="rect">
            <a:avLst/>
          </a:prstGeom>
          <a:noFill/>
          <a:ln>
            <a:noFill/>
          </a:ln>
        </p:spPr>
        <p:txBody>
          <a:bodyPr anchorCtr="0" anchor="t" bIns="45725" lIns="45725" spcFirstLastPara="1" rIns="45725" wrap="square" tIns="45725">
            <a:spAutoFit/>
          </a:bodyPr>
          <a:lstStyle/>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250 players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5,712 games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267,005 plays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Key columns: ‘PlayerKey’, ‘GameID’, ‘PlayKey’</a:t>
            </a:r>
            <a:endParaRPr sz="1600">
              <a:solidFill>
                <a:srgbClr val="3D6841"/>
              </a:solidFill>
              <a:latin typeface="Inter Medium"/>
              <a:ea typeface="Inter Medium"/>
              <a:cs typeface="Inter Medium"/>
              <a:sym typeface="Inter Medium"/>
            </a:endParaRPr>
          </a:p>
        </p:txBody>
      </p:sp>
      <p:sp>
        <p:nvSpPr>
          <p:cNvPr id="191" name="Google Shape;191;p29"/>
          <p:cNvSpPr txBox="1"/>
          <p:nvPr/>
        </p:nvSpPr>
        <p:spPr>
          <a:xfrm>
            <a:off x="3319050" y="2021025"/>
            <a:ext cx="2505900" cy="363300"/>
          </a:xfrm>
          <a:prstGeom prst="rect">
            <a:avLst/>
          </a:prstGeom>
          <a:noFill/>
          <a:ln>
            <a:noFill/>
          </a:ln>
        </p:spPr>
        <p:txBody>
          <a:bodyPr anchorCtr="0" anchor="ctr" bIns="45725" lIns="45725" spcFirstLastPara="1" rIns="45725" wrap="square" tIns="45725">
            <a:noAutofit/>
          </a:bodyPr>
          <a:lstStyle/>
          <a:p>
            <a:pPr indent="0" lvl="0" marL="0" rtl="0" algn="ctr">
              <a:lnSpc>
                <a:spcPct val="80000"/>
              </a:lnSpc>
              <a:spcBef>
                <a:spcPts val="0"/>
              </a:spcBef>
              <a:spcAft>
                <a:spcPts val="0"/>
              </a:spcAft>
              <a:buNone/>
            </a:pPr>
            <a:r>
              <a:rPr lang="en" sz="2200">
                <a:solidFill>
                  <a:srgbClr val="3D6841"/>
                </a:solidFill>
                <a:latin typeface="Inter ExtraBold"/>
                <a:ea typeface="Inter ExtraBold"/>
                <a:cs typeface="Inter ExtraBold"/>
                <a:sym typeface="Inter ExtraBold"/>
              </a:rPr>
              <a:t>PlayList</a:t>
            </a:r>
            <a:endParaRPr sz="2200">
              <a:solidFill>
                <a:srgbClr val="3D6841"/>
              </a:solidFill>
              <a:latin typeface="Inter ExtraBold"/>
              <a:ea typeface="Inter ExtraBold"/>
              <a:cs typeface="Inter ExtraBold"/>
              <a:sym typeface="Inter ExtraBold"/>
            </a:endParaRPr>
          </a:p>
        </p:txBody>
      </p:sp>
      <p:sp>
        <p:nvSpPr>
          <p:cNvPr id="192" name="Google Shape;192;p29"/>
          <p:cNvSpPr txBox="1"/>
          <p:nvPr/>
        </p:nvSpPr>
        <p:spPr>
          <a:xfrm>
            <a:off x="6062775" y="2024550"/>
            <a:ext cx="2505900" cy="363300"/>
          </a:xfrm>
          <a:prstGeom prst="rect">
            <a:avLst/>
          </a:prstGeom>
          <a:noFill/>
          <a:ln>
            <a:noFill/>
          </a:ln>
        </p:spPr>
        <p:txBody>
          <a:bodyPr anchorCtr="0" anchor="ctr" bIns="45725" lIns="45725" spcFirstLastPara="1" rIns="45725" wrap="square" tIns="45725">
            <a:noAutofit/>
          </a:bodyPr>
          <a:lstStyle/>
          <a:p>
            <a:pPr indent="0" lvl="0" marL="0" rtl="0" algn="ctr">
              <a:lnSpc>
                <a:spcPct val="80000"/>
              </a:lnSpc>
              <a:spcBef>
                <a:spcPts val="0"/>
              </a:spcBef>
              <a:spcAft>
                <a:spcPts val="0"/>
              </a:spcAft>
              <a:buNone/>
            </a:pPr>
            <a:r>
              <a:rPr lang="en" sz="2200">
                <a:solidFill>
                  <a:srgbClr val="3D6841"/>
                </a:solidFill>
                <a:latin typeface="Inter ExtraBold"/>
                <a:ea typeface="Inter ExtraBold"/>
                <a:cs typeface="Inter ExtraBold"/>
                <a:sym typeface="Inter ExtraBold"/>
              </a:rPr>
              <a:t>NFL Combine</a:t>
            </a:r>
            <a:endParaRPr sz="2200">
              <a:solidFill>
                <a:srgbClr val="3D6841"/>
              </a:solidFill>
              <a:latin typeface="Inter ExtraBold"/>
              <a:ea typeface="Inter ExtraBold"/>
              <a:cs typeface="Inter ExtraBold"/>
              <a:sym typeface="Inter ExtraBold"/>
            </a:endParaRPr>
          </a:p>
        </p:txBody>
      </p:sp>
      <p:sp>
        <p:nvSpPr>
          <p:cNvPr id="193" name="Google Shape;193;p29"/>
          <p:cNvSpPr txBox="1"/>
          <p:nvPr/>
        </p:nvSpPr>
        <p:spPr>
          <a:xfrm>
            <a:off x="5918263" y="2435775"/>
            <a:ext cx="2992200" cy="1569900"/>
          </a:xfrm>
          <a:prstGeom prst="rect">
            <a:avLst/>
          </a:prstGeom>
          <a:noFill/>
          <a:ln>
            <a:noFill/>
          </a:ln>
        </p:spPr>
        <p:txBody>
          <a:bodyPr anchorCtr="0" anchor="t" bIns="45725" lIns="45725" spcFirstLastPara="1" rIns="45725" wrap="square" tIns="45725">
            <a:spAutoFit/>
          </a:bodyPr>
          <a:lstStyle/>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3,476 unique players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Key columns: ‘Drafted’, ‘Player_Type’, ‘Position_Type’, ‘Age’, ‘School’</a:t>
            </a:r>
            <a:endParaRPr sz="1600">
              <a:solidFill>
                <a:srgbClr val="3D6841"/>
              </a:solidFill>
              <a:latin typeface="Inter Medium"/>
              <a:ea typeface="Inter Medium"/>
              <a:cs typeface="Inter Medium"/>
              <a:sym typeface="Inter Medium"/>
            </a:endParaRPr>
          </a:p>
        </p:txBody>
      </p:sp>
      <p:pic>
        <p:nvPicPr>
          <p:cNvPr id="194" name="Google Shape;194;p29"/>
          <p:cNvPicPr preferRelativeResize="0"/>
          <p:nvPr/>
        </p:nvPicPr>
        <p:blipFill rotWithShape="1">
          <a:blip r:embed="rId3">
            <a:alphaModFix/>
          </a:blip>
          <a:srcRect b="72130" l="21397" r="63584" t="0"/>
          <a:stretch/>
        </p:blipFill>
        <p:spPr>
          <a:xfrm rot="-5400000">
            <a:off x="4525123" y="3554725"/>
            <a:ext cx="1794024" cy="2219425"/>
          </a:xfrm>
          <a:prstGeom prst="rect">
            <a:avLst/>
          </a:prstGeom>
          <a:noFill/>
          <a:ln>
            <a:noFill/>
          </a:ln>
        </p:spPr>
      </p:pic>
      <p:grpSp>
        <p:nvGrpSpPr>
          <p:cNvPr id="195" name="Google Shape;195;p29"/>
          <p:cNvGrpSpPr/>
          <p:nvPr/>
        </p:nvGrpSpPr>
        <p:grpSpPr>
          <a:xfrm>
            <a:off x="7899675" y="0"/>
            <a:ext cx="761400" cy="778075"/>
            <a:chOff x="7899675" y="0"/>
            <a:chExt cx="761400" cy="778075"/>
          </a:xfrm>
        </p:grpSpPr>
        <p:grpSp>
          <p:nvGrpSpPr>
            <p:cNvPr id="196" name="Google Shape;196;p29"/>
            <p:cNvGrpSpPr/>
            <p:nvPr/>
          </p:nvGrpSpPr>
          <p:grpSpPr>
            <a:xfrm>
              <a:off x="7899675" y="0"/>
              <a:ext cx="761400" cy="778075"/>
              <a:chOff x="7899675" y="0"/>
              <a:chExt cx="761400" cy="778075"/>
            </a:xfrm>
          </p:grpSpPr>
          <p:sp>
            <p:nvSpPr>
              <p:cNvPr id="197" name="Google Shape;197;p29"/>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9"/>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9" name="Google Shape;199;p29"/>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0" name="Google Shape;200;p29"/>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KELLY</a:t>
            </a:r>
            <a:endParaRPr>
              <a:solidFill>
                <a:schemeClr val="lt1"/>
              </a:solidFill>
              <a:latin typeface="Russo One"/>
              <a:ea typeface="Russo One"/>
              <a:cs typeface="Russo One"/>
              <a:sym typeface="Russo One"/>
            </a:endParaRPr>
          </a:p>
        </p:txBody>
      </p:sp>
      <p:pic>
        <p:nvPicPr>
          <p:cNvPr id="201" name="Google Shape;201;p29"/>
          <p:cNvPicPr preferRelativeResize="0"/>
          <p:nvPr/>
        </p:nvPicPr>
        <p:blipFill rotWithShape="1">
          <a:blip r:embed="rId3">
            <a:alphaModFix/>
          </a:blip>
          <a:srcRect b="17985" l="51690" r="29590" t="54298"/>
          <a:stretch/>
        </p:blipFill>
        <p:spPr>
          <a:xfrm>
            <a:off x="90325" y="132908"/>
            <a:ext cx="1912800" cy="18881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5" name="Shape 205"/>
        <p:cNvGrpSpPr/>
        <p:nvPr/>
      </p:nvGrpSpPr>
      <p:grpSpPr>
        <a:xfrm>
          <a:off x="0" y="0"/>
          <a:ext cx="0" cy="0"/>
          <a:chOff x="0" y="0"/>
          <a:chExt cx="0" cy="0"/>
        </a:xfrm>
      </p:grpSpPr>
      <p:sp>
        <p:nvSpPr>
          <p:cNvPr id="206" name="Google Shape;206;p30"/>
          <p:cNvSpPr txBox="1"/>
          <p:nvPr/>
        </p:nvSpPr>
        <p:spPr>
          <a:xfrm>
            <a:off x="549250" y="585700"/>
            <a:ext cx="7288500" cy="554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3000">
                <a:solidFill>
                  <a:srgbClr val="3D6841"/>
                </a:solidFill>
                <a:latin typeface="Russo One"/>
                <a:ea typeface="Russo One"/>
                <a:cs typeface="Russo One"/>
                <a:sym typeface="Russo One"/>
              </a:rPr>
              <a:t>  </a:t>
            </a:r>
            <a:r>
              <a:rPr lang="en" sz="3000">
                <a:solidFill>
                  <a:srgbClr val="3D6841"/>
                </a:solidFill>
                <a:latin typeface="Russo One"/>
                <a:ea typeface="Russo One"/>
                <a:cs typeface="Russo One"/>
                <a:sym typeface="Russo One"/>
              </a:rPr>
              <a:t>FACTORS </a:t>
            </a:r>
            <a:r>
              <a:rPr lang="en" sz="3000">
                <a:solidFill>
                  <a:srgbClr val="3D6841"/>
                </a:solidFill>
                <a:latin typeface="Russo One"/>
                <a:ea typeface="Russo One"/>
                <a:cs typeface="Russo One"/>
                <a:sym typeface="Russo One"/>
              </a:rPr>
              <a:t>LEADING TO INJURY</a:t>
            </a:r>
            <a:endParaRPr sz="3000">
              <a:solidFill>
                <a:srgbClr val="3D6841"/>
              </a:solidFill>
              <a:latin typeface="Russo One"/>
              <a:ea typeface="Russo One"/>
              <a:cs typeface="Russo One"/>
              <a:sym typeface="Russo One"/>
            </a:endParaRPr>
          </a:p>
        </p:txBody>
      </p:sp>
      <p:sp>
        <p:nvSpPr>
          <p:cNvPr id="207" name="Google Shape;207;p30"/>
          <p:cNvSpPr txBox="1"/>
          <p:nvPr/>
        </p:nvSpPr>
        <p:spPr>
          <a:xfrm>
            <a:off x="431000" y="1883375"/>
            <a:ext cx="3752100" cy="307800"/>
          </a:xfrm>
          <a:prstGeom prst="rect">
            <a:avLst/>
          </a:prstGeom>
          <a:noFill/>
          <a:ln>
            <a:noFill/>
          </a:ln>
        </p:spPr>
        <p:txBody>
          <a:bodyPr anchorCtr="0" anchor="t" bIns="45725" lIns="45725" spcFirstLastPara="1" rIns="45725" wrap="square" tIns="45725">
            <a:spAutoFit/>
          </a:bodyPr>
          <a:lstStyle/>
          <a:p>
            <a:pPr indent="0" lvl="0" marL="0" rtl="0" algn="l">
              <a:lnSpc>
                <a:spcPct val="100000"/>
              </a:lnSpc>
              <a:spcBef>
                <a:spcPts val="0"/>
              </a:spcBef>
              <a:spcAft>
                <a:spcPts val="0"/>
              </a:spcAft>
              <a:buNone/>
            </a:pPr>
            <a:r>
              <a:t/>
            </a:r>
            <a:endParaRPr>
              <a:solidFill>
                <a:srgbClr val="3D6841"/>
              </a:solidFill>
              <a:latin typeface="Inter Medium"/>
              <a:ea typeface="Inter Medium"/>
              <a:cs typeface="Inter Medium"/>
              <a:sym typeface="Inter Medium"/>
            </a:endParaRPr>
          </a:p>
        </p:txBody>
      </p:sp>
      <p:grpSp>
        <p:nvGrpSpPr>
          <p:cNvPr id="208" name="Google Shape;208;p30"/>
          <p:cNvGrpSpPr/>
          <p:nvPr/>
        </p:nvGrpSpPr>
        <p:grpSpPr>
          <a:xfrm>
            <a:off x="7899675" y="0"/>
            <a:ext cx="761400" cy="778075"/>
            <a:chOff x="7899675" y="0"/>
            <a:chExt cx="761400" cy="778075"/>
          </a:xfrm>
        </p:grpSpPr>
        <p:grpSp>
          <p:nvGrpSpPr>
            <p:cNvPr id="209" name="Google Shape;209;p30"/>
            <p:cNvGrpSpPr/>
            <p:nvPr/>
          </p:nvGrpSpPr>
          <p:grpSpPr>
            <a:xfrm>
              <a:off x="7899675" y="0"/>
              <a:ext cx="761400" cy="778075"/>
              <a:chOff x="7899675" y="0"/>
              <a:chExt cx="761400" cy="778075"/>
            </a:xfrm>
          </p:grpSpPr>
          <p:sp>
            <p:nvSpPr>
              <p:cNvPr id="210" name="Google Shape;210;p30"/>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30"/>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2" name="Google Shape;212;p30"/>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3" name="Google Shape;213;p30"/>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TINKLE</a:t>
            </a:r>
            <a:endParaRPr>
              <a:solidFill>
                <a:schemeClr val="lt1"/>
              </a:solidFill>
              <a:latin typeface="Russo One"/>
              <a:ea typeface="Russo One"/>
              <a:cs typeface="Russo One"/>
              <a:sym typeface="Russo One"/>
            </a:endParaRPr>
          </a:p>
        </p:txBody>
      </p:sp>
      <p:pic>
        <p:nvPicPr>
          <p:cNvPr id="214" name="Google Shape;214;p30"/>
          <p:cNvPicPr preferRelativeResize="0"/>
          <p:nvPr/>
        </p:nvPicPr>
        <p:blipFill>
          <a:blip r:embed="rId3">
            <a:alphaModFix/>
          </a:blip>
          <a:stretch>
            <a:fillRect/>
          </a:stretch>
        </p:blipFill>
        <p:spPr>
          <a:xfrm>
            <a:off x="1335438" y="1597725"/>
            <a:ext cx="6473125" cy="297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3D4"/>
        </a:solidFill>
      </p:bgPr>
    </p:bg>
    <p:spTree>
      <p:nvGrpSpPr>
        <p:cNvPr id="218" name="Shape 218"/>
        <p:cNvGrpSpPr/>
        <p:nvPr/>
      </p:nvGrpSpPr>
      <p:grpSpPr>
        <a:xfrm>
          <a:off x="0" y="0"/>
          <a:ext cx="0" cy="0"/>
          <a:chOff x="0" y="0"/>
          <a:chExt cx="0" cy="0"/>
        </a:xfrm>
      </p:grpSpPr>
      <p:sp>
        <p:nvSpPr>
          <p:cNvPr id="219" name="Google Shape;219;p31"/>
          <p:cNvSpPr txBox="1"/>
          <p:nvPr/>
        </p:nvSpPr>
        <p:spPr>
          <a:xfrm>
            <a:off x="1191900" y="778075"/>
            <a:ext cx="6760200" cy="631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t/>
            </a:r>
            <a:endParaRPr b="1" sz="3500">
              <a:solidFill>
                <a:srgbClr val="3D6841"/>
              </a:solidFill>
              <a:latin typeface="Russo One"/>
              <a:ea typeface="Russo One"/>
              <a:cs typeface="Russo One"/>
              <a:sym typeface="Russo One"/>
            </a:endParaRPr>
          </a:p>
        </p:txBody>
      </p:sp>
      <p:grpSp>
        <p:nvGrpSpPr>
          <p:cNvPr id="220" name="Google Shape;220;p31"/>
          <p:cNvGrpSpPr/>
          <p:nvPr/>
        </p:nvGrpSpPr>
        <p:grpSpPr>
          <a:xfrm>
            <a:off x="7899675" y="0"/>
            <a:ext cx="761400" cy="778075"/>
            <a:chOff x="7899675" y="0"/>
            <a:chExt cx="761400" cy="778075"/>
          </a:xfrm>
        </p:grpSpPr>
        <p:grpSp>
          <p:nvGrpSpPr>
            <p:cNvPr id="221" name="Google Shape;221;p31"/>
            <p:cNvGrpSpPr/>
            <p:nvPr/>
          </p:nvGrpSpPr>
          <p:grpSpPr>
            <a:xfrm>
              <a:off x="7899675" y="0"/>
              <a:ext cx="761400" cy="778075"/>
              <a:chOff x="7899675" y="0"/>
              <a:chExt cx="761400" cy="778075"/>
            </a:xfrm>
          </p:grpSpPr>
          <p:sp>
            <p:nvSpPr>
              <p:cNvPr id="222" name="Google Shape;222;p31"/>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1"/>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4" name="Google Shape;224;p31"/>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5" name="Google Shape;225;p31"/>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TINKLE</a:t>
            </a:r>
            <a:endParaRPr>
              <a:solidFill>
                <a:schemeClr val="lt1"/>
              </a:solidFill>
              <a:latin typeface="Russo One"/>
              <a:ea typeface="Russo One"/>
              <a:cs typeface="Russo One"/>
              <a:sym typeface="Russo One"/>
            </a:endParaRPr>
          </a:p>
        </p:txBody>
      </p:sp>
      <p:sp>
        <p:nvSpPr>
          <p:cNvPr id="226" name="Google Shape;226;p31"/>
          <p:cNvSpPr txBox="1"/>
          <p:nvPr/>
        </p:nvSpPr>
        <p:spPr>
          <a:xfrm>
            <a:off x="1741950" y="365550"/>
            <a:ext cx="5660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rgbClr val="3D6841"/>
                </a:solidFill>
                <a:latin typeface="Russo One"/>
                <a:ea typeface="Russo One"/>
                <a:cs typeface="Russo One"/>
                <a:sym typeface="Russo One"/>
              </a:rPr>
              <a:t>METHODOLOGIES </a:t>
            </a:r>
            <a:endParaRPr sz="3400"/>
          </a:p>
        </p:txBody>
      </p:sp>
      <p:pic>
        <p:nvPicPr>
          <p:cNvPr id="227" name="Google Shape;227;p31"/>
          <p:cNvPicPr preferRelativeResize="0"/>
          <p:nvPr/>
        </p:nvPicPr>
        <p:blipFill rotWithShape="1">
          <a:blip r:embed="rId3">
            <a:alphaModFix/>
          </a:blip>
          <a:srcRect b="0" l="0" r="0" t="79314"/>
          <a:stretch/>
        </p:blipFill>
        <p:spPr>
          <a:xfrm>
            <a:off x="667813" y="4066725"/>
            <a:ext cx="7808375" cy="1076775"/>
          </a:xfrm>
          <a:prstGeom prst="rect">
            <a:avLst/>
          </a:prstGeom>
          <a:noFill/>
          <a:ln>
            <a:noFill/>
          </a:ln>
        </p:spPr>
      </p:pic>
      <p:pic>
        <p:nvPicPr>
          <p:cNvPr id="228" name="Google Shape;228;p31"/>
          <p:cNvPicPr preferRelativeResize="0"/>
          <p:nvPr/>
        </p:nvPicPr>
        <p:blipFill>
          <a:blip r:embed="rId4">
            <a:alphaModFix/>
          </a:blip>
          <a:stretch>
            <a:fillRect/>
          </a:stretch>
        </p:blipFill>
        <p:spPr>
          <a:xfrm>
            <a:off x="152400" y="1561675"/>
            <a:ext cx="2865065" cy="2352651"/>
          </a:xfrm>
          <a:prstGeom prst="rect">
            <a:avLst/>
          </a:prstGeom>
          <a:noFill/>
          <a:ln>
            <a:noFill/>
          </a:ln>
        </p:spPr>
      </p:pic>
      <p:sp>
        <p:nvSpPr>
          <p:cNvPr id="229" name="Google Shape;229;p31"/>
          <p:cNvSpPr txBox="1"/>
          <p:nvPr/>
        </p:nvSpPr>
        <p:spPr>
          <a:xfrm>
            <a:off x="3405425" y="1659450"/>
            <a:ext cx="32559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*Just for ref. yet to code</a:t>
            </a:r>
            <a:endParaRPr sz="1800">
              <a:solidFill>
                <a:schemeClr val="dk2"/>
              </a:solidFill>
            </a:endParaRPr>
          </a:p>
        </p:txBody>
      </p:sp>
      <p:sp>
        <p:nvSpPr>
          <p:cNvPr id="230" name="Google Shape;230;p31"/>
          <p:cNvSpPr txBox="1"/>
          <p:nvPr/>
        </p:nvSpPr>
        <p:spPr>
          <a:xfrm>
            <a:off x="3405425" y="2342225"/>
            <a:ext cx="4099200" cy="14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3D6841"/>
                </a:solidFill>
                <a:latin typeface="Inter SemiBold"/>
                <a:ea typeface="Inter SemiBold"/>
                <a:cs typeface="Inter SemiBold"/>
                <a:sym typeface="Inter SemiBold"/>
              </a:rPr>
              <a:t>INJURY</a:t>
            </a:r>
            <a:endParaRPr sz="1300">
              <a:solidFill>
                <a:srgbClr val="3D6841"/>
              </a:solidFill>
              <a:latin typeface="Inter SemiBold"/>
              <a:ea typeface="Inter SemiBold"/>
              <a:cs typeface="Inter SemiBold"/>
              <a:sym typeface="Inter SemiBold"/>
            </a:endParaRPr>
          </a:p>
          <a:p>
            <a:pPr indent="-311150" lvl="0" marL="457200" rtl="0" algn="l">
              <a:spcBef>
                <a:spcPts val="0"/>
              </a:spcBef>
              <a:spcAft>
                <a:spcPts val="0"/>
              </a:spcAft>
              <a:buClr>
                <a:srgbClr val="3D6841"/>
              </a:buClr>
              <a:buSzPts val="1300"/>
              <a:buFont typeface="Inter SemiBold"/>
              <a:buChar char="●"/>
            </a:pPr>
            <a:r>
              <a:rPr lang="en" sz="1300">
                <a:solidFill>
                  <a:srgbClr val="3D6841"/>
                </a:solidFill>
                <a:latin typeface="Inter SemiBold"/>
                <a:ea typeface="Inter SemiBold"/>
                <a:cs typeface="Inter SemiBold"/>
                <a:sym typeface="Inter SemiBold"/>
              </a:rPr>
              <a:t>Random Forest Model most effective ML model at predicting injury</a:t>
            </a:r>
            <a:endParaRPr sz="1300">
              <a:solidFill>
                <a:srgbClr val="3D6841"/>
              </a:solidFill>
              <a:latin typeface="Inter SemiBold"/>
              <a:ea typeface="Inter SemiBold"/>
              <a:cs typeface="Inter SemiBold"/>
              <a:sym typeface="Inter SemiBold"/>
            </a:endParaRPr>
          </a:p>
          <a:p>
            <a:pPr indent="-311150" lvl="0" marL="457200" rtl="0" algn="l">
              <a:spcBef>
                <a:spcPts val="0"/>
              </a:spcBef>
              <a:spcAft>
                <a:spcPts val="0"/>
              </a:spcAft>
              <a:buClr>
                <a:srgbClr val="3D6841"/>
              </a:buClr>
              <a:buSzPts val="1300"/>
              <a:buFont typeface="Inter SemiBold"/>
              <a:buChar char="●"/>
            </a:pPr>
            <a:r>
              <a:rPr lang="en" sz="1300">
                <a:solidFill>
                  <a:srgbClr val="3D6841"/>
                </a:solidFill>
                <a:latin typeface="Inter SemiBold"/>
                <a:ea typeface="Inter SemiBold"/>
                <a:cs typeface="Inter SemiBold"/>
                <a:sym typeface="Inter SemiBold"/>
              </a:rPr>
              <a:t>Significant factors that contribute to injury</a:t>
            </a:r>
            <a:endParaRPr sz="1300">
              <a:solidFill>
                <a:srgbClr val="3D6841"/>
              </a:solidFill>
              <a:latin typeface="Inter SemiBold"/>
              <a:ea typeface="Inter SemiBold"/>
              <a:cs typeface="Inter SemiBold"/>
              <a:sym typeface="Inter SemiBold"/>
            </a:endParaRPr>
          </a:p>
          <a:p>
            <a:pPr indent="-311150" lvl="1" marL="914400" rtl="0" algn="l">
              <a:spcBef>
                <a:spcPts val="0"/>
              </a:spcBef>
              <a:spcAft>
                <a:spcPts val="0"/>
              </a:spcAft>
              <a:buClr>
                <a:srgbClr val="3D6841"/>
              </a:buClr>
              <a:buSzPts val="1300"/>
              <a:buFont typeface="Inter SemiBold"/>
              <a:buChar char="○"/>
            </a:pPr>
            <a:r>
              <a:rPr lang="en" sz="1300">
                <a:solidFill>
                  <a:srgbClr val="3D6841"/>
                </a:solidFill>
                <a:latin typeface="Inter SemiBold"/>
                <a:ea typeface="Inter SemiBold"/>
                <a:cs typeface="Inter SemiBold"/>
                <a:sym typeface="Inter SemiBold"/>
              </a:rPr>
              <a:t>Rest between games</a:t>
            </a:r>
            <a:endParaRPr sz="1300">
              <a:solidFill>
                <a:srgbClr val="3D6841"/>
              </a:solidFill>
              <a:latin typeface="Inter SemiBold"/>
              <a:ea typeface="Inter SemiBold"/>
              <a:cs typeface="Inter SemiBold"/>
              <a:sym typeface="Inter SemiBold"/>
            </a:endParaRPr>
          </a:p>
          <a:p>
            <a:pPr indent="-311150" lvl="1" marL="914400" rtl="0" algn="l">
              <a:spcBef>
                <a:spcPts val="0"/>
              </a:spcBef>
              <a:spcAft>
                <a:spcPts val="0"/>
              </a:spcAft>
              <a:buClr>
                <a:srgbClr val="3D6841"/>
              </a:buClr>
              <a:buSzPts val="1300"/>
              <a:buFont typeface="Inter SemiBold"/>
              <a:buChar char="○"/>
            </a:pPr>
            <a:r>
              <a:rPr lang="en" sz="1300">
                <a:solidFill>
                  <a:srgbClr val="3D6841"/>
                </a:solidFill>
                <a:latin typeface="Inter SemiBold"/>
                <a:ea typeface="Inter SemiBold"/>
                <a:cs typeface="Inter SemiBold"/>
                <a:sym typeface="Inter SemiBold"/>
              </a:rPr>
              <a:t>Temperature</a:t>
            </a:r>
            <a:endParaRPr sz="1300">
              <a:solidFill>
                <a:srgbClr val="3D6841"/>
              </a:solidFill>
              <a:latin typeface="Inter SemiBold"/>
              <a:ea typeface="Inter SemiBold"/>
              <a:cs typeface="Inter SemiBold"/>
              <a:sym typeface="Inter SemiBold"/>
            </a:endParaRPr>
          </a:p>
          <a:p>
            <a:pPr indent="-311150" lvl="1" marL="914400" rtl="0" algn="l">
              <a:spcBef>
                <a:spcPts val="0"/>
              </a:spcBef>
              <a:spcAft>
                <a:spcPts val="0"/>
              </a:spcAft>
              <a:buClr>
                <a:srgbClr val="3D6841"/>
              </a:buClr>
              <a:buSzPts val="1300"/>
              <a:buFont typeface="Inter SemiBold"/>
              <a:buChar char="○"/>
            </a:pPr>
            <a:r>
              <a:rPr lang="en" sz="1300">
                <a:solidFill>
                  <a:srgbClr val="3D6841"/>
                </a:solidFill>
                <a:latin typeface="Inter SemiBold"/>
                <a:ea typeface="Inter SemiBold"/>
                <a:cs typeface="Inter SemiBold"/>
                <a:sym typeface="Inter SemiBold"/>
              </a:rPr>
              <a:t># Plays in a single game</a:t>
            </a:r>
            <a:endParaRPr sz="1300">
              <a:solidFill>
                <a:srgbClr val="3D6841"/>
              </a:solidFill>
              <a:latin typeface="Inter SemiBold"/>
              <a:ea typeface="Inter SemiBold"/>
              <a:cs typeface="Inter SemiBold"/>
              <a:sym typeface="Inter SemiBold"/>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3D4"/>
        </a:solidFill>
      </p:bgPr>
    </p:bg>
    <p:spTree>
      <p:nvGrpSpPr>
        <p:cNvPr id="234" name="Shape 234"/>
        <p:cNvGrpSpPr/>
        <p:nvPr/>
      </p:nvGrpSpPr>
      <p:grpSpPr>
        <a:xfrm>
          <a:off x="0" y="0"/>
          <a:ext cx="0" cy="0"/>
          <a:chOff x="0" y="0"/>
          <a:chExt cx="0" cy="0"/>
        </a:xfrm>
      </p:grpSpPr>
      <p:sp>
        <p:nvSpPr>
          <p:cNvPr id="235" name="Google Shape;235;p32"/>
          <p:cNvSpPr txBox="1"/>
          <p:nvPr/>
        </p:nvSpPr>
        <p:spPr>
          <a:xfrm>
            <a:off x="1210800" y="564500"/>
            <a:ext cx="6722400" cy="631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500">
                <a:solidFill>
                  <a:srgbClr val="3D6841"/>
                </a:solidFill>
                <a:latin typeface="Russo One"/>
                <a:ea typeface="Russo One"/>
                <a:cs typeface="Russo One"/>
                <a:sym typeface="Russo One"/>
              </a:rPr>
              <a:t>INJURY PREDICTION MODEL</a:t>
            </a:r>
            <a:endParaRPr b="1" sz="3500">
              <a:solidFill>
                <a:srgbClr val="3D6841"/>
              </a:solidFill>
              <a:latin typeface="Russo One"/>
              <a:ea typeface="Russo One"/>
              <a:cs typeface="Russo One"/>
              <a:sym typeface="Russo One"/>
            </a:endParaRPr>
          </a:p>
        </p:txBody>
      </p:sp>
      <p:grpSp>
        <p:nvGrpSpPr>
          <p:cNvPr id="236" name="Google Shape;236;p32"/>
          <p:cNvGrpSpPr/>
          <p:nvPr/>
        </p:nvGrpSpPr>
        <p:grpSpPr>
          <a:xfrm>
            <a:off x="7899675" y="0"/>
            <a:ext cx="761400" cy="778075"/>
            <a:chOff x="7899675" y="0"/>
            <a:chExt cx="761400" cy="778075"/>
          </a:xfrm>
        </p:grpSpPr>
        <p:grpSp>
          <p:nvGrpSpPr>
            <p:cNvPr id="237" name="Google Shape;237;p32"/>
            <p:cNvGrpSpPr/>
            <p:nvPr/>
          </p:nvGrpSpPr>
          <p:grpSpPr>
            <a:xfrm>
              <a:off x="7899675" y="0"/>
              <a:ext cx="761400" cy="778075"/>
              <a:chOff x="7899675" y="0"/>
              <a:chExt cx="761400" cy="778075"/>
            </a:xfrm>
          </p:grpSpPr>
          <p:sp>
            <p:nvSpPr>
              <p:cNvPr id="238" name="Google Shape;238;p32"/>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32"/>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0" name="Google Shape;240;p32"/>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1" name="Google Shape;241;p32"/>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TINKLE</a:t>
            </a:r>
            <a:endParaRPr>
              <a:solidFill>
                <a:schemeClr val="lt1"/>
              </a:solidFill>
              <a:latin typeface="Russo One"/>
              <a:ea typeface="Russo One"/>
              <a:cs typeface="Russo One"/>
              <a:sym typeface="Russo One"/>
            </a:endParaRPr>
          </a:p>
        </p:txBody>
      </p:sp>
      <p:pic>
        <p:nvPicPr>
          <p:cNvPr id="242" name="Google Shape;242;p32"/>
          <p:cNvPicPr preferRelativeResize="0"/>
          <p:nvPr/>
        </p:nvPicPr>
        <p:blipFill>
          <a:blip r:embed="rId3">
            <a:alphaModFix/>
          </a:blip>
          <a:stretch>
            <a:fillRect/>
          </a:stretch>
        </p:blipFill>
        <p:spPr>
          <a:xfrm>
            <a:off x="1118574" y="1422276"/>
            <a:ext cx="3907750" cy="360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246" name="Shape 246"/>
        <p:cNvGrpSpPr/>
        <p:nvPr/>
      </p:nvGrpSpPr>
      <p:grpSpPr>
        <a:xfrm>
          <a:off x="0" y="0"/>
          <a:ext cx="0" cy="0"/>
          <a:chOff x="0" y="0"/>
          <a:chExt cx="0" cy="0"/>
        </a:xfrm>
      </p:grpSpPr>
      <p:pic>
        <p:nvPicPr>
          <p:cNvPr id="247" name="Google Shape;247;p33"/>
          <p:cNvPicPr preferRelativeResize="0"/>
          <p:nvPr/>
        </p:nvPicPr>
        <p:blipFill rotWithShape="1">
          <a:blip r:embed="rId3">
            <a:alphaModFix/>
          </a:blip>
          <a:srcRect b="0" l="238" r="238" t="0"/>
          <a:stretch/>
        </p:blipFill>
        <p:spPr>
          <a:xfrm>
            <a:off x="6599575" y="1985351"/>
            <a:ext cx="2544425" cy="3158149"/>
          </a:xfrm>
          <a:prstGeom prst="rect">
            <a:avLst/>
          </a:prstGeom>
          <a:noFill/>
          <a:ln>
            <a:noFill/>
          </a:ln>
        </p:spPr>
      </p:pic>
      <p:sp>
        <p:nvSpPr>
          <p:cNvPr id="248" name="Google Shape;248;p33"/>
          <p:cNvSpPr txBox="1"/>
          <p:nvPr/>
        </p:nvSpPr>
        <p:spPr>
          <a:xfrm>
            <a:off x="746975" y="256700"/>
            <a:ext cx="6722400" cy="1139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3400">
                <a:solidFill>
                  <a:schemeClr val="lt1"/>
                </a:solidFill>
                <a:latin typeface="Russo One"/>
                <a:ea typeface="Russo One"/>
                <a:cs typeface="Russo One"/>
                <a:sym typeface="Russo One"/>
              </a:rPr>
              <a:t>PATTERNS AND FACTORS FOR DRAFT SUCCESS</a:t>
            </a:r>
            <a:endParaRPr sz="3400">
              <a:solidFill>
                <a:schemeClr val="lt1"/>
              </a:solidFill>
              <a:latin typeface="Russo One"/>
              <a:ea typeface="Russo One"/>
              <a:cs typeface="Russo One"/>
              <a:sym typeface="Russo One"/>
            </a:endParaRPr>
          </a:p>
        </p:txBody>
      </p:sp>
      <p:grpSp>
        <p:nvGrpSpPr>
          <p:cNvPr id="249" name="Google Shape;249;p33"/>
          <p:cNvGrpSpPr/>
          <p:nvPr/>
        </p:nvGrpSpPr>
        <p:grpSpPr>
          <a:xfrm>
            <a:off x="7899675" y="0"/>
            <a:ext cx="761400" cy="778075"/>
            <a:chOff x="7899675" y="0"/>
            <a:chExt cx="761400" cy="778075"/>
          </a:xfrm>
        </p:grpSpPr>
        <p:grpSp>
          <p:nvGrpSpPr>
            <p:cNvPr id="250" name="Google Shape;250;p33"/>
            <p:cNvGrpSpPr/>
            <p:nvPr/>
          </p:nvGrpSpPr>
          <p:grpSpPr>
            <a:xfrm>
              <a:off x="7899675" y="0"/>
              <a:ext cx="761400" cy="778075"/>
              <a:chOff x="7899675" y="0"/>
              <a:chExt cx="761400" cy="778075"/>
            </a:xfrm>
          </p:grpSpPr>
          <p:sp>
            <p:nvSpPr>
              <p:cNvPr id="251" name="Google Shape;251;p33"/>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33"/>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3" name="Google Shape;253;p33"/>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4" name="Google Shape;254;p33"/>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REX</a:t>
            </a:r>
            <a:endParaRPr>
              <a:solidFill>
                <a:schemeClr val="lt1"/>
              </a:solidFill>
              <a:latin typeface="Russo One"/>
              <a:ea typeface="Russo One"/>
              <a:cs typeface="Russo One"/>
              <a:sym typeface="Russo One"/>
            </a:endParaRPr>
          </a:p>
        </p:txBody>
      </p:sp>
      <p:sp>
        <p:nvSpPr>
          <p:cNvPr id="255" name="Google Shape;255;p33"/>
          <p:cNvSpPr txBox="1"/>
          <p:nvPr/>
        </p:nvSpPr>
        <p:spPr>
          <a:xfrm>
            <a:off x="746975" y="1491050"/>
            <a:ext cx="3000000" cy="348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Inter Medium"/>
                <a:ea typeface="Inter Medium"/>
                <a:cs typeface="Inter Medium"/>
                <a:sym typeface="Inter Medium"/>
              </a:rPr>
              <a:t>Predictive Features</a:t>
            </a:r>
            <a:r>
              <a:rPr lang="en">
                <a:solidFill>
                  <a:schemeClr val="lt1"/>
                </a:solidFill>
                <a:latin typeface="Inter Medium"/>
                <a:ea typeface="Inter Medium"/>
                <a:cs typeface="Inter Medium"/>
                <a:sym typeface="Inter Medium"/>
              </a:rPr>
              <a:t>:</a:t>
            </a:r>
            <a:endParaRPr>
              <a:solidFill>
                <a:schemeClr val="lt1"/>
              </a:solidFill>
              <a:latin typeface="Inter Medium"/>
              <a:ea typeface="Inter Medium"/>
              <a:cs typeface="Inter Medium"/>
              <a:sym typeface="Inter Medium"/>
            </a:endParaRPr>
          </a:p>
          <a:p>
            <a:pPr indent="0" lvl="0" marL="0" rtl="0" algn="l">
              <a:lnSpc>
                <a:spcPct val="115000"/>
              </a:lnSpc>
              <a:spcBef>
                <a:spcPts val="0"/>
              </a:spcBef>
              <a:spcAft>
                <a:spcPts val="0"/>
              </a:spcAft>
              <a:buNone/>
            </a:pPr>
            <a:r>
              <a:rPr lang="en" sz="1100">
                <a:solidFill>
                  <a:schemeClr val="lt1"/>
                </a:solidFill>
                <a:latin typeface="Inter"/>
                <a:ea typeface="Inter"/>
                <a:cs typeface="Inter"/>
                <a:sym typeface="Inter"/>
              </a:rPr>
              <a:t>'Age'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'School'</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'Height',</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Weight'</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'Sprint_40yd'</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'Vertical_Jump',</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'Bench_Press_Reps'</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'Broad_Jump'</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'Agility_3cone'</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'Shuttle'</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'BMI',</a:t>
            </a:r>
            <a:endParaRPr sz="11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100">
                <a:solidFill>
                  <a:schemeClr val="lt1"/>
                </a:solidFill>
                <a:latin typeface="Inter"/>
                <a:ea typeface="Inter"/>
                <a:cs typeface="Inter"/>
                <a:sym typeface="Inter"/>
              </a:rPr>
              <a:t>'Player_Type</a:t>
            </a:r>
            <a:endParaRPr sz="11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100">
                <a:solidFill>
                  <a:schemeClr val="lt1"/>
                </a:solidFill>
                <a:latin typeface="Inter"/>
                <a:ea typeface="Inter"/>
                <a:cs typeface="Inter"/>
                <a:sym typeface="Inter"/>
              </a:rPr>
              <a:t>'Position_Type'</a:t>
            </a:r>
            <a:endParaRPr sz="11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100">
                <a:solidFill>
                  <a:schemeClr val="lt1"/>
                </a:solidFill>
                <a:latin typeface="Inter"/>
                <a:ea typeface="Inter"/>
                <a:cs typeface="Inter"/>
                <a:sym typeface="Inter"/>
              </a:rPr>
              <a:t>'Position'</a:t>
            </a:r>
            <a:endParaRPr sz="1100">
              <a:solidFill>
                <a:schemeClr val="lt1"/>
              </a:solidFill>
              <a:latin typeface="Inter"/>
              <a:ea typeface="Inter"/>
              <a:cs typeface="Inter"/>
              <a:sym typeface="Inter"/>
            </a:endParaRPr>
          </a:p>
          <a:p>
            <a:pPr indent="0" lvl="0" marL="0" rtl="0" algn="l">
              <a:spcBef>
                <a:spcPts val="0"/>
              </a:spcBef>
              <a:spcAft>
                <a:spcPts val="0"/>
              </a:spcAft>
              <a:buNone/>
            </a:pPr>
            <a:r>
              <a:t/>
            </a:r>
            <a:endParaRPr sz="105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a:solidFill>
                  <a:schemeClr val="lt1"/>
                </a:solidFill>
                <a:latin typeface="Inter Medium"/>
                <a:ea typeface="Inter Medium"/>
                <a:cs typeface="Inter Medium"/>
                <a:sym typeface="Inter Medium"/>
              </a:rPr>
              <a:t>Outcome Variable:</a:t>
            </a:r>
            <a:endParaRPr>
              <a:solidFill>
                <a:schemeClr val="lt1"/>
              </a:solidFill>
              <a:latin typeface="Inter Medium"/>
              <a:ea typeface="Inter Medium"/>
              <a:cs typeface="Inter Medium"/>
              <a:sym typeface="Inter Medium"/>
            </a:endParaRPr>
          </a:p>
          <a:p>
            <a:pPr indent="0" lvl="0" marL="0" rtl="0" algn="l">
              <a:lnSpc>
                <a:spcPct val="115000"/>
              </a:lnSpc>
              <a:spcBef>
                <a:spcPts val="0"/>
              </a:spcBef>
              <a:spcAft>
                <a:spcPts val="0"/>
              </a:spcAft>
              <a:buNone/>
            </a:pPr>
            <a:r>
              <a:rPr lang="en" sz="1100">
                <a:solidFill>
                  <a:schemeClr val="lt1"/>
                </a:solidFill>
                <a:latin typeface="Inter Medium"/>
                <a:ea typeface="Inter Medium"/>
                <a:cs typeface="Inter Medium"/>
                <a:sym typeface="Inter Medium"/>
              </a:rPr>
              <a:t>‘Drafted’</a:t>
            </a:r>
            <a:endParaRPr sz="1100">
              <a:solidFill>
                <a:schemeClr val="lt1"/>
              </a:solidFill>
              <a:latin typeface="Inter Medium"/>
              <a:ea typeface="Inter Medium"/>
              <a:cs typeface="Inter Medium"/>
              <a:sym typeface="Inter Medium"/>
            </a:endParaRPr>
          </a:p>
        </p:txBody>
      </p:sp>
      <p:sp>
        <p:nvSpPr>
          <p:cNvPr id="256" name="Google Shape;256;p33"/>
          <p:cNvSpPr txBox="1"/>
          <p:nvPr/>
        </p:nvSpPr>
        <p:spPr>
          <a:xfrm>
            <a:off x="3908025" y="1491050"/>
            <a:ext cx="2944200" cy="14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Inter Medium"/>
                <a:ea typeface="Inter Medium"/>
                <a:cs typeface="Inter Medium"/>
                <a:sym typeface="Inter Medium"/>
              </a:rPr>
              <a:t>‘School’</a:t>
            </a:r>
            <a:endParaRPr>
              <a:solidFill>
                <a:schemeClr val="lt1"/>
              </a:solidFill>
              <a:latin typeface="Inter Medium"/>
              <a:ea typeface="Inter Medium"/>
              <a:cs typeface="Inter Medium"/>
              <a:sym typeface="Inter Medium"/>
            </a:endParaRPr>
          </a:p>
          <a:p>
            <a:pPr indent="-298450" lvl="0" marL="4572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253 unique colleges </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University of Alabama Count = 101</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University of LSU Count = 95</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Over 90 colleges with Count = 1</a:t>
            </a:r>
            <a:endParaRPr sz="1100">
              <a:solidFill>
                <a:schemeClr val="lt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Inter Medium"/>
              <a:ea typeface="Inter Medium"/>
              <a:cs typeface="Inter Medium"/>
              <a:sym typeface="Inter Medium"/>
            </a:endParaRPr>
          </a:p>
          <a:p>
            <a:pPr indent="0" lvl="0" marL="0" rtl="0" algn="l">
              <a:spcBef>
                <a:spcPts val="0"/>
              </a:spcBef>
              <a:spcAft>
                <a:spcPts val="0"/>
              </a:spcAft>
              <a:buNone/>
            </a:pPr>
            <a:r>
              <a:t/>
            </a:r>
            <a:endParaRPr sz="1800">
              <a:solidFill>
                <a:schemeClr val="dk2"/>
              </a:solidFill>
            </a:endParaRPr>
          </a:p>
        </p:txBody>
      </p:sp>
      <p:sp>
        <p:nvSpPr>
          <p:cNvPr id="257" name="Google Shape;257;p33"/>
          <p:cNvSpPr txBox="1"/>
          <p:nvPr/>
        </p:nvSpPr>
        <p:spPr>
          <a:xfrm>
            <a:off x="3908025" y="2584200"/>
            <a:ext cx="2944200" cy="84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Inter Medium"/>
                <a:ea typeface="Inter Medium"/>
                <a:cs typeface="Inter Medium"/>
                <a:sym typeface="Inter Medium"/>
              </a:rPr>
              <a:t>‘Bench_Press_Reps’</a:t>
            </a:r>
            <a:endParaRPr>
              <a:solidFill>
                <a:schemeClr val="lt1"/>
              </a:solidFill>
              <a:latin typeface="Inter Medium"/>
              <a:ea typeface="Inter Medium"/>
              <a:cs typeface="Inter Medium"/>
              <a:sym typeface="Inter Medium"/>
            </a:endParaRPr>
          </a:p>
          <a:p>
            <a:pPr indent="-298450" lvl="0" marL="4572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Max Value </a:t>
            </a:r>
            <a:r>
              <a:rPr lang="en" sz="1100">
                <a:solidFill>
                  <a:schemeClr val="lt1"/>
                </a:solidFill>
                <a:latin typeface="Inter"/>
                <a:ea typeface="Inter"/>
                <a:cs typeface="Inter"/>
                <a:sym typeface="Inter"/>
              </a:rPr>
              <a:t> = 49</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Min Value = 2</a:t>
            </a:r>
            <a:endParaRPr sz="1100">
              <a:solidFill>
                <a:schemeClr val="lt1"/>
              </a:solidFill>
              <a:latin typeface="Inter"/>
              <a:ea typeface="Inter"/>
              <a:cs typeface="Inter"/>
              <a:sym typeface="Inter"/>
            </a:endParaRPr>
          </a:p>
          <a:p>
            <a:pPr indent="0" lvl="0" marL="0" rtl="0" algn="l">
              <a:spcBef>
                <a:spcPts val="0"/>
              </a:spcBef>
              <a:spcAft>
                <a:spcPts val="0"/>
              </a:spcAft>
              <a:buNone/>
            </a:pPr>
            <a:r>
              <a:t/>
            </a:r>
            <a:endParaRPr sz="11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a:solidFill>
                <a:schemeClr val="lt1"/>
              </a:solidFill>
              <a:latin typeface="Inter Medium"/>
              <a:ea typeface="Inter Medium"/>
              <a:cs typeface="Inter Medium"/>
              <a:sym typeface="Inter Medium"/>
            </a:endParaRPr>
          </a:p>
          <a:p>
            <a:pPr indent="0" lvl="0" marL="0" rtl="0" algn="l">
              <a:spcBef>
                <a:spcPts val="0"/>
              </a:spcBef>
              <a:spcAft>
                <a:spcPts val="0"/>
              </a:spcAft>
              <a:buNone/>
            </a:pPr>
            <a:r>
              <a:t/>
            </a:r>
            <a:endParaRPr sz="1800">
              <a:solidFill>
                <a:schemeClr val="dk2"/>
              </a:solidFill>
            </a:endParaRPr>
          </a:p>
        </p:txBody>
      </p:sp>
      <p:sp>
        <p:nvSpPr>
          <p:cNvPr id="258" name="Google Shape;258;p33"/>
          <p:cNvSpPr txBox="1"/>
          <p:nvPr/>
        </p:nvSpPr>
        <p:spPr>
          <a:xfrm>
            <a:off x="3990750" y="3386400"/>
            <a:ext cx="2944200" cy="84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Inter Medium"/>
                <a:ea typeface="Inter Medium"/>
                <a:cs typeface="Inter Medium"/>
                <a:sym typeface="Inter Medium"/>
              </a:rPr>
              <a:t>‘Sprint_40yd’</a:t>
            </a:r>
            <a:endParaRPr>
              <a:solidFill>
                <a:schemeClr val="lt1"/>
              </a:solidFill>
              <a:latin typeface="Inter Medium"/>
              <a:ea typeface="Inter Medium"/>
              <a:cs typeface="Inter Medium"/>
              <a:sym typeface="Inter Medium"/>
            </a:endParaRPr>
          </a:p>
          <a:p>
            <a:pPr indent="-298450" lvl="0" marL="4572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Max Value  = 6.0 Seconds</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Min Value = 4.22 Seconds</a:t>
            </a:r>
            <a:endParaRPr sz="1050">
              <a:solidFill>
                <a:srgbClr val="1F1F1F"/>
              </a:solidFill>
              <a:highlight>
                <a:srgbClr val="FFFFFF"/>
              </a:highlight>
            </a:endParaRPr>
          </a:p>
          <a:p>
            <a:pPr indent="0" lvl="0" marL="0" rtl="0" algn="l">
              <a:spcBef>
                <a:spcPts val="0"/>
              </a:spcBef>
              <a:spcAft>
                <a:spcPts val="0"/>
              </a:spcAft>
              <a:buNone/>
            </a:pPr>
            <a:r>
              <a:t/>
            </a:r>
            <a:endParaRPr sz="1100">
              <a:solidFill>
                <a:schemeClr val="lt1"/>
              </a:solidFill>
              <a:latin typeface="Inter"/>
              <a:ea typeface="Inter"/>
              <a:cs typeface="Inter"/>
              <a:sym typeface="Inter"/>
            </a:endParaRPr>
          </a:p>
          <a:p>
            <a:pPr indent="0" lvl="0" marL="0" rtl="0" algn="l">
              <a:spcBef>
                <a:spcPts val="0"/>
              </a:spcBef>
              <a:spcAft>
                <a:spcPts val="0"/>
              </a:spcAft>
              <a:buNone/>
            </a:pPr>
            <a:r>
              <a:t/>
            </a:r>
            <a:endParaRPr sz="11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a:solidFill>
                <a:schemeClr val="lt1"/>
              </a:solidFill>
              <a:latin typeface="Inter Medium"/>
              <a:ea typeface="Inter Medium"/>
              <a:cs typeface="Inter Medium"/>
              <a:sym typeface="Inter Medium"/>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